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Bold" panose="020B0604020202020204" charset="0"/>
      <p:regular r:id="rId27"/>
    </p:embeddedFont>
    <p:embeddedFont>
      <p:font typeface="HK Grotesk" panose="020B0604020202020204" charset="0"/>
      <p:regular r:id="rId28"/>
    </p:embeddedFont>
    <p:embeddedFont>
      <p:font typeface="HK Grotesk Bold" panose="020B0604020202020204" charset="0"/>
      <p:regular r:id="rId29"/>
    </p:embeddedFont>
    <p:embeddedFont>
      <p:font typeface="HK Grotesk Medium" panose="020B0604020202020204" charset="0"/>
      <p:regular r:id="rId30"/>
    </p:embeddedFont>
    <p:embeddedFont>
      <p:font typeface="Times New Roman" panose="02020603050405020304" pitchFamily="18" charset="0"/>
      <p:regular r:id="rId31"/>
    </p:embeddedFont>
    <p:embeddedFont>
      <p:font typeface="Times New Roman Bold" panose="02020803070505020304" pitchFamily="18" charset="0"/>
      <p:regular r:id="rId32"/>
      <p:bold r:id="rId33"/>
    </p:embeddedFont>
    <p:embeddedFont>
      <p:font typeface="Times New Roman Medium"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13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Patil" userId="5841465af495dd8a" providerId="LiveId" clId="{988AB5B9-D6A9-4014-A353-DCD2EBB4726F}"/>
    <pc:docChg chg="modSld">
      <pc:chgData name="Yogesh Patil" userId="5841465af495dd8a" providerId="LiveId" clId="{988AB5B9-D6A9-4014-A353-DCD2EBB4726F}" dt="2023-12-15T23:29:19.273" v="0" actId="14100"/>
      <pc:docMkLst>
        <pc:docMk/>
      </pc:docMkLst>
      <pc:sldChg chg="modSp mod">
        <pc:chgData name="Yogesh Patil" userId="5841465af495dd8a" providerId="LiveId" clId="{988AB5B9-D6A9-4014-A353-DCD2EBB4726F}" dt="2023-12-15T23:29:19.273" v="0" actId="14100"/>
        <pc:sldMkLst>
          <pc:docMk/>
          <pc:sldMk cId="0" sldId="273"/>
        </pc:sldMkLst>
        <pc:spChg chg="mod">
          <ac:chgData name="Yogesh Patil" userId="5841465af495dd8a" providerId="LiveId" clId="{988AB5B9-D6A9-4014-A353-DCD2EBB4726F}" dt="2023-12-15T23:29:19.273" v="0" actId="14100"/>
          <ac:spMkLst>
            <pc:docMk/>
            <pc:sldMk cId="0" sldId="273"/>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2" name="Group 2"/>
          <p:cNvGrpSpPr/>
          <p:nvPr/>
        </p:nvGrpSpPr>
        <p:grpSpPr>
          <a:xfrm>
            <a:off x="631140" y="3620574"/>
            <a:ext cx="7190362" cy="4793575"/>
            <a:chOff x="0" y="0"/>
            <a:chExt cx="9587149" cy="6391433"/>
          </a:xfrm>
        </p:grpSpPr>
        <p:sp>
          <p:nvSpPr>
            <p:cNvPr id="3" name="Freeform 3"/>
            <p:cNvSpPr/>
            <p:nvPr/>
          </p:nvSpPr>
          <p:spPr>
            <a:xfrm>
              <a:off x="3195716" y="0"/>
              <a:ext cx="6391433" cy="6391433"/>
            </a:xfrm>
            <a:custGeom>
              <a:avLst/>
              <a:gdLst/>
              <a:ahLst/>
              <a:cxnLst/>
              <a:rect l="l" t="t" r="r" b="b"/>
              <a:pathLst>
                <a:path w="6391433" h="6391433">
                  <a:moveTo>
                    <a:pt x="0" y="0"/>
                  </a:moveTo>
                  <a:lnTo>
                    <a:pt x="6391433" y="0"/>
                  </a:lnTo>
                  <a:lnTo>
                    <a:pt x="6391433" y="6391433"/>
                  </a:lnTo>
                  <a:lnTo>
                    <a:pt x="0" y="6391433"/>
                  </a:lnTo>
                  <a:lnTo>
                    <a:pt x="0" y="0"/>
                  </a:lnTo>
                  <a:close/>
                </a:path>
              </a:pathLst>
            </a:custGeom>
            <a:blipFill>
              <a:blip r:embed="rId2"/>
              <a:stretch>
                <a:fillRect/>
              </a:stretch>
            </a:blipFill>
          </p:spPr>
          <p:txBody>
            <a:bodyPr/>
            <a:lstStyle/>
            <a:p>
              <a:endParaRPr lang="en-US"/>
            </a:p>
          </p:txBody>
        </p:sp>
        <p:sp>
          <p:nvSpPr>
            <p:cNvPr id="4" name="Freeform 4"/>
            <p:cNvSpPr/>
            <p:nvPr/>
          </p:nvSpPr>
          <p:spPr>
            <a:xfrm>
              <a:off x="0" y="0"/>
              <a:ext cx="6391433" cy="6391433"/>
            </a:xfrm>
            <a:custGeom>
              <a:avLst/>
              <a:gdLst/>
              <a:ahLst/>
              <a:cxnLst/>
              <a:rect l="l" t="t" r="r" b="b"/>
              <a:pathLst>
                <a:path w="6391433" h="6391433">
                  <a:moveTo>
                    <a:pt x="0" y="0"/>
                  </a:moveTo>
                  <a:lnTo>
                    <a:pt x="6391433" y="0"/>
                  </a:lnTo>
                  <a:lnTo>
                    <a:pt x="6391433" y="6391433"/>
                  </a:lnTo>
                  <a:lnTo>
                    <a:pt x="0" y="63914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3143489" y="314211"/>
            <a:ext cx="12001022" cy="1504950"/>
          </a:xfrm>
          <a:prstGeom prst="rect">
            <a:avLst/>
          </a:prstGeom>
        </p:spPr>
        <p:txBody>
          <a:bodyPr lIns="0" tIns="0" rIns="0" bIns="0" rtlCol="0" anchor="t">
            <a:spAutoFit/>
          </a:bodyPr>
          <a:lstStyle/>
          <a:p>
            <a:pPr algn="r">
              <a:lnSpc>
                <a:spcPts val="5999"/>
              </a:lnSpc>
            </a:pPr>
            <a:r>
              <a:rPr lang="en-US" sz="4999">
                <a:solidFill>
                  <a:srgbClr val="FFFFFF"/>
                </a:solidFill>
                <a:latin typeface="HK Grotesk Bold"/>
              </a:rPr>
              <a:t>CIS 600 – Social Media and Data Mining</a:t>
            </a:r>
          </a:p>
          <a:p>
            <a:pPr algn="r">
              <a:lnSpc>
                <a:spcPts val="5999"/>
              </a:lnSpc>
            </a:pPr>
            <a:endParaRPr lang="en-US" sz="4999">
              <a:solidFill>
                <a:srgbClr val="FFFFFF"/>
              </a:solidFill>
              <a:latin typeface="HK Grotesk Bold"/>
            </a:endParaRPr>
          </a:p>
        </p:txBody>
      </p:sp>
      <p:sp>
        <p:nvSpPr>
          <p:cNvPr id="6" name="TextBox 6"/>
          <p:cNvSpPr txBox="1"/>
          <p:nvPr/>
        </p:nvSpPr>
        <p:spPr>
          <a:xfrm>
            <a:off x="8209486" y="3000728"/>
            <a:ext cx="9389797" cy="3467100"/>
          </a:xfrm>
          <a:prstGeom prst="rect">
            <a:avLst/>
          </a:prstGeom>
        </p:spPr>
        <p:txBody>
          <a:bodyPr lIns="0" tIns="0" rIns="0" bIns="0" rtlCol="0" anchor="t">
            <a:spAutoFit/>
          </a:bodyPr>
          <a:lstStyle/>
          <a:p>
            <a:pPr>
              <a:lnSpc>
                <a:spcPts val="6881"/>
              </a:lnSpc>
            </a:pPr>
            <a:r>
              <a:rPr lang="en-US" sz="5734">
                <a:solidFill>
                  <a:srgbClr val="FFFFFF"/>
                </a:solidFill>
                <a:latin typeface="HK Grotesk Bold"/>
              </a:rPr>
              <a:t>Analyzing Public Perception and Engagement with Climate Change on Reddit</a:t>
            </a:r>
          </a:p>
          <a:p>
            <a:pPr>
              <a:lnSpc>
                <a:spcPts val="6881"/>
              </a:lnSpc>
            </a:pPr>
            <a:endParaRPr lang="en-US" sz="5734">
              <a:solidFill>
                <a:srgbClr val="FFFFFF"/>
              </a:solidFill>
              <a:latin typeface="HK Grotesk Bold"/>
            </a:endParaRP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
        <p:nvSpPr>
          <p:cNvPr id="8" name="TextBox 8"/>
          <p:cNvSpPr txBox="1"/>
          <p:nvPr/>
        </p:nvSpPr>
        <p:spPr>
          <a:xfrm>
            <a:off x="12363208" y="6467828"/>
            <a:ext cx="5236074" cy="3415288"/>
          </a:xfrm>
          <a:prstGeom prst="rect">
            <a:avLst/>
          </a:prstGeom>
        </p:spPr>
        <p:txBody>
          <a:bodyPr lIns="0" tIns="0" rIns="0" bIns="0" rtlCol="0" anchor="t">
            <a:spAutoFit/>
          </a:bodyPr>
          <a:lstStyle/>
          <a:p>
            <a:pPr>
              <a:lnSpc>
                <a:spcPts val="2988"/>
              </a:lnSpc>
            </a:pPr>
            <a:endParaRPr/>
          </a:p>
          <a:p>
            <a:pPr>
              <a:lnSpc>
                <a:spcPts val="2988"/>
              </a:lnSpc>
            </a:pPr>
            <a:r>
              <a:rPr lang="en-US" sz="2490">
                <a:solidFill>
                  <a:srgbClr val="FFFFFF"/>
                </a:solidFill>
                <a:latin typeface="HK Grotesk Medium"/>
              </a:rPr>
              <a:t>Project Members:</a:t>
            </a:r>
          </a:p>
          <a:p>
            <a:pPr marL="537622" lvl="1" indent="-268811">
              <a:lnSpc>
                <a:spcPts val="2988"/>
              </a:lnSpc>
              <a:buFont typeface="Arial"/>
              <a:buChar char="•"/>
            </a:pPr>
            <a:r>
              <a:rPr lang="en-US" sz="2490">
                <a:solidFill>
                  <a:srgbClr val="FFFFFF"/>
                </a:solidFill>
                <a:latin typeface="HK Grotesk Medium"/>
              </a:rPr>
              <a:t>Atharva Kulkarni </a:t>
            </a:r>
          </a:p>
          <a:p>
            <a:pPr marL="537622" lvl="1" indent="-268811">
              <a:lnSpc>
                <a:spcPts val="2988"/>
              </a:lnSpc>
              <a:buFont typeface="Arial"/>
              <a:buChar char="•"/>
            </a:pPr>
            <a:r>
              <a:rPr lang="en-US" sz="2490">
                <a:solidFill>
                  <a:srgbClr val="FFFFFF"/>
                </a:solidFill>
                <a:latin typeface="HK Grotesk Medium"/>
              </a:rPr>
              <a:t>Nimeesh Bagwe</a:t>
            </a:r>
          </a:p>
          <a:p>
            <a:pPr marL="537622" lvl="1" indent="-268811">
              <a:lnSpc>
                <a:spcPts val="2988"/>
              </a:lnSpc>
              <a:buFont typeface="Arial"/>
              <a:buChar char="•"/>
            </a:pPr>
            <a:r>
              <a:rPr lang="en-US" sz="2490">
                <a:solidFill>
                  <a:srgbClr val="FFFFFF"/>
                </a:solidFill>
                <a:latin typeface="HK Grotesk Medium"/>
              </a:rPr>
              <a:t>Yogesh Patil</a:t>
            </a:r>
          </a:p>
          <a:p>
            <a:pPr marL="537622" lvl="1" indent="-268811">
              <a:lnSpc>
                <a:spcPts val="2988"/>
              </a:lnSpc>
              <a:buFont typeface="Arial"/>
              <a:buChar char="•"/>
            </a:pPr>
            <a:r>
              <a:rPr lang="en-US" sz="2490">
                <a:solidFill>
                  <a:srgbClr val="FFFFFF"/>
                </a:solidFill>
                <a:latin typeface="HK Grotesk Medium"/>
              </a:rPr>
              <a:t>Rahul Pudurkar</a:t>
            </a:r>
          </a:p>
          <a:p>
            <a:pPr marL="537622" lvl="1" indent="-268811">
              <a:lnSpc>
                <a:spcPts val="2988"/>
              </a:lnSpc>
              <a:buFont typeface="Arial"/>
              <a:buChar char="•"/>
            </a:pPr>
            <a:r>
              <a:rPr lang="en-US" sz="2490">
                <a:solidFill>
                  <a:srgbClr val="FFFFFF"/>
                </a:solidFill>
                <a:latin typeface="HK Grotesk Medium"/>
              </a:rPr>
              <a:t>Divit Shetty</a:t>
            </a:r>
          </a:p>
          <a:p>
            <a:pPr algn="ctr">
              <a:lnSpc>
                <a:spcPts val="2988"/>
              </a:lnSpc>
            </a:pPr>
            <a:endParaRPr lang="en-US" sz="2490">
              <a:solidFill>
                <a:srgbClr val="FFFFFF"/>
              </a:solidFill>
              <a:latin typeface="HK Grotesk Medium"/>
            </a:endParaRPr>
          </a:p>
          <a:p>
            <a:pPr algn="ctr">
              <a:lnSpc>
                <a:spcPts val="2988"/>
              </a:lnSpc>
              <a:spcBef>
                <a:spcPct val="0"/>
              </a:spcBef>
            </a:pPr>
            <a:endParaRPr lang="en-US" sz="2490">
              <a:solidFill>
                <a:srgbClr val="FFFFFF"/>
              </a:solidFill>
              <a:latin typeface="HK Grotesk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191824"/>
          </a:solidFill>
        </p:spPr>
        <p:txBody>
          <a:bodyPr/>
          <a:lstStyle/>
          <a:p>
            <a:endParaRPr lang="en-US"/>
          </a:p>
        </p:txBody>
      </p:sp>
      <p:sp>
        <p:nvSpPr>
          <p:cNvPr id="3" name="Freeform 3"/>
          <p:cNvSpPr/>
          <p:nvPr/>
        </p:nvSpPr>
        <p:spPr>
          <a:xfrm>
            <a:off x="595302" y="2382402"/>
            <a:ext cx="8237991" cy="7816729"/>
          </a:xfrm>
          <a:custGeom>
            <a:avLst/>
            <a:gdLst/>
            <a:ahLst/>
            <a:cxnLst/>
            <a:rect l="l" t="t" r="r" b="b"/>
            <a:pathLst>
              <a:path w="8237991" h="7816729">
                <a:moveTo>
                  <a:pt x="0" y="0"/>
                </a:moveTo>
                <a:lnTo>
                  <a:pt x="8237991" y="0"/>
                </a:lnTo>
                <a:lnTo>
                  <a:pt x="8237991" y="7816729"/>
                </a:lnTo>
                <a:lnTo>
                  <a:pt x="0" y="7816729"/>
                </a:lnTo>
                <a:lnTo>
                  <a:pt x="0" y="0"/>
                </a:lnTo>
                <a:close/>
              </a:path>
            </a:pathLst>
          </a:custGeom>
          <a:blipFill>
            <a:blip r:embed="rId2"/>
            <a:stretch>
              <a:fillRect r="-219"/>
            </a:stretch>
          </a:blipFill>
        </p:spPr>
        <p:txBody>
          <a:bodyPr/>
          <a:lstStyle/>
          <a:p>
            <a:endParaRPr lang="en-US"/>
          </a:p>
        </p:txBody>
      </p:sp>
      <p:sp>
        <p:nvSpPr>
          <p:cNvPr id="4" name="Freeform 4"/>
          <p:cNvSpPr/>
          <p:nvPr/>
        </p:nvSpPr>
        <p:spPr>
          <a:xfrm>
            <a:off x="9461190" y="2382402"/>
            <a:ext cx="8408165" cy="4093409"/>
          </a:xfrm>
          <a:custGeom>
            <a:avLst/>
            <a:gdLst/>
            <a:ahLst/>
            <a:cxnLst/>
            <a:rect l="l" t="t" r="r" b="b"/>
            <a:pathLst>
              <a:path w="8408165" h="4093409">
                <a:moveTo>
                  <a:pt x="0" y="0"/>
                </a:moveTo>
                <a:lnTo>
                  <a:pt x="8408165" y="0"/>
                </a:lnTo>
                <a:lnTo>
                  <a:pt x="8408165" y="4093409"/>
                </a:lnTo>
                <a:lnTo>
                  <a:pt x="0" y="4093409"/>
                </a:lnTo>
                <a:lnTo>
                  <a:pt x="0" y="0"/>
                </a:lnTo>
                <a:close/>
              </a:path>
            </a:pathLst>
          </a:custGeom>
          <a:blipFill>
            <a:blip r:embed="rId3"/>
            <a:stretch>
              <a:fillRect t="-56" r="-4309" b="-56"/>
            </a:stretch>
          </a:blipFill>
        </p:spPr>
        <p:txBody>
          <a:bodyPr/>
          <a:lstStyle/>
          <a:p>
            <a:endParaRPr lang="en-US"/>
          </a:p>
        </p:txBody>
      </p:sp>
      <p:sp>
        <p:nvSpPr>
          <p:cNvPr id="5" name="TextBox 5"/>
          <p:cNvSpPr txBox="1"/>
          <p:nvPr/>
        </p:nvSpPr>
        <p:spPr>
          <a:xfrm>
            <a:off x="1347126" y="464503"/>
            <a:ext cx="15593747" cy="804545"/>
          </a:xfrm>
          <a:prstGeom prst="rect">
            <a:avLst/>
          </a:prstGeom>
        </p:spPr>
        <p:txBody>
          <a:bodyPr lIns="0" tIns="0" rIns="0" bIns="0" rtlCol="0" anchor="t">
            <a:spAutoFit/>
          </a:bodyPr>
          <a:lstStyle/>
          <a:p>
            <a:pPr>
              <a:lnSpc>
                <a:spcPts val="6159"/>
              </a:lnSpc>
            </a:pPr>
            <a:r>
              <a:rPr lang="en-US" sz="5599">
                <a:solidFill>
                  <a:srgbClr val="FFFFFF"/>
                </a:solidFill>
                <a:latin typeface="HK Grotesk Bold"/>
              </a:rPr>
              <a:t>SENTIMENT ANALYSIS - TRAINING</a:t>
            </a:r>
          </a:p>
        </p:txBody>
      </p:sp>
      <p:sp>
        <p:nvSpPr>
          <p:cNvPr id="6" name="TextBox 6"/>
          <p:cNvSpPr txBox="1"/>
          <p:nvPr/>
        </p:nvSpPr>
        <p:spPr>
          <a:xfrm>
            <a:off x="15985595" y="657225"/>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Bold"/>
              </a:rPr>
              <a:t>05</a:t>
            </a:r>
          </a:p>
        </p:txBody>
      </p:sp>
      <p:sp>
        <p:nvSpPr>
          <p:cNvPr id="7" name="TextBox 7"/>
          <p:cNvSpPr txBox="1"/>
          <p:nvPr/>
        </p:nvSpPr>
        <p:spPr>
          <a:xfrm>
            <a:off x="595302" y="1333382"/>
            <a:ext cx="1870844"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Code:</a:t>
            </a:r>
          </a:p>
        </p:txBody>
      </p:sp>
      <p:sp>
        <p:nvSpPr>
          <p:cNvPr id="8" name="TextBox 8"/>
          <p:cNvSpPr txBox="1"/>
          <p:nvPr/>
        </p:nvSpPr>
        <p:spPr>
          <a:xfrm>
            <a:off x="9461190" y="1333382"/>
            <a:ext cx="2497410"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Output: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5309" y="224155"/>
            <a:ext cx="12252796" cy="804545"/>
          </a:xfrm>
          <a:prstGeom prst="rect">
            <a:avLst/>
          </a:prstGeom>
        </p:spPr>
        <p:txBody>
          <a:bodyPr lIns="0" tIns="0" rIns="0" bIns="0" rtlCol="0" anchor="t">
            <a:spAutoFit/>
          </a:bodyPr>
          <a:lstStyle/>
          <a:p>
            <a:pPr>
              <a:lnSpc>
                <a:spcPts val="6159"/>
              </a:lnSpc>
            </a:pPr>
            <a:r>
              <a:rPr lang="en-US" sz="5599">
                <a:solidFill>
                  <a:srgbClr val="000000"/>
                </a:solidFill>
                <a:latin typeface="HK Grotesk Bold"/>
              </a:rPr>
              <a:t>SENTIMENT ANALYSIS PREDICTION</a:t>
            </a:r>
          </a:p>
        </p:txBody>
      </p:sp>
      <p:sp>
        <p:nvSpPr>
          <p:cNvPr id="3" name="TextBox 3"/>
          <p:cNvSpPr txBox="1"/>
          <p:nvPr/>
        </p:nvSpPr>
        <p:spPr>
          <a:xfrm>
            <a:off x="9463854" y="1057895"/>
            <a:ext cx="3223171"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Sentence:</a:t>
            </a:r>
          </a:p>
        </p:txBody>
      </p:sp>
      <p:sp>
        <p:nvSpPr>
          <p:cNvPr id="4" name="TextBox 4"/>
          <p:cNvSpPr txBox="1"/>
          <p:nvPr/>
        </p:nvSpPr>
        <p:spPr>
          <a:xfrm>
            <a:off x="595309" y="1057895"/>
            <a:ext cx="1870829"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Code:</a:t>
            </a:r>
          </a:p>
        </p:txBody>
      </p:sp>
      <p:sp>
        <p:nvSpPr>
          <p:cNvPr id="5" name="Freeform 5"/>
          <p:cNvSpPr/>
          <p:nvPr/>
        </p:nvSpPr>
        <p:spPr>
          <a:xfrm>
            <a:off x="320664" y="2239138"/>
            <a:ext cx="9035677" cy="7805087"/>
          </a:xfrm>
          <a:custGeom>
            <a:avLst/>
            <a:gdLst/>
            <a:ahLst/>
            <a:cxnLst/>
            <a:rect l="l" t="t" r="r" b="b"/>
            <a:pathLst>
              <a:path w="9035677" h="7805087">
                <a:moveTo>
                  <a:pt x="0" y="0"/>
                </a:moveTo>
                <a:lnTo>
                  <a:pt x="9035677" y="0"/>
                </a:lnTo>
                <a:lnTo>
                  <a:pt x="9035677" y="7805087"/>
                </a:lnTo>
                <a:lnTo>
                  <a:pt x="0" y="7805087"/>
                </a:lnTo>
                <a:lnTo>
                  <a:pt x="0" y="0"/>
                </a:lnTo>
                <a:close/>
              </a:path>
            </a:pathLst>
          </a:custGeom>
          <a:blipFill>
            <a:blip r:embed="rId2"/>
            <a:stretch>
              <a:fillRect t="-276" b="-276"/>
            </a:stretch>
          </a:blipFill>
        </p:spPr>
        <p:txBody>
          <a:bodyPr/>
          <a:lstStyle/>
          <a:p>
            <a:endParaRPr lang="en-US"/>
          </a:p>
        </p:txBody>
      </p:sp>
      <p:sp>
        <p:nvSpPr>
          <p:cNvPr id="6" name="Freeform 6"/>
          <p:cNvSpPr/>
          <p:nvPr/>
        </p:nvSpPr>
        <p:spPr>
          <a:xfrm>
            <a:off x="9463854" y="2239138"/>
            <a:ext cx="8032233" cy="1141478"/>
          </a:xfrm>
          <a:custGeom>
            <a:avLst/>
            <a:gdLst/>
            <a:ahLst/>
            <a:cxnLst/>
            <a:rect l="l" t="t" r="r" b="b"/>
            <a:pathLst>
              <a:path w="8032233" h="1141478">
                <a:moveTo>
                  <a:pt x="0" y="0"/>
                </a:moveTo>
                <a:lnTo>
                  <a:pt x="8032233" y="0"/>
                </a:lnTo>
                <a:lnTo>
                  <a:pt x="8032233" y="1141477"/>
                </a:lnTo>
                <a:lnTo>
                  <a:pt x="0" y="114147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9463854" y="3989572"/>
            <a:ext cx="249741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Output:</a:t>
            </a:r>
          </a:p>
        </p:txBody>
      </p:sp>
      <p:sp>
        <p:nvSpPr>
          <p:cNvPr id="8" name="Freeform 8"/>
          <p:cNvSpPr/>
          <p:nvPr/>
        </p:nvSpPr>
        <p:spPr>
          <a:xfrm>
            <a:off x="9463854" y="5328931"/>
            <a:ext cx="6887162" cy="546307"/>
          </a:xfrm>
          <a:custGeom>
            <a:avLst/>
            <a:gdLst/>
            <a:ahLst/>
            <a:cxnLst/>
            <a:rect l="l" t="t" r="r" b="b"/>
            <a:pathLst>
              <a:path w="6887162" h="546307">
                <a:moveTo>
                  <a:pt x="0" y="0"/>
                </a:moveTo>
                <a:lnTo>
                  <a:pt x="6887162" y="0"/>
                </a:lnTo>
                <a:lnTo>
                  <a:pt x="6887162" y="546307"/>
                </a:lnTo>
                <a:lnTo>
                  <a:pt x="0" y="546307"/>
                </a:lnTo>
                <a:lnTo>
                  <a:pt x="0" y="0"/>
                </a:lnTo>
                <a:close/>
              </a:path>
            </a:pathLst>
          </a:custGeom>
          <a:blipFill>
            <a:blip r:embed="rId4"/>
            <a:stretch>
              <a:fillRect l="-2017" t="-27556" r="-5044" b="-18211"/>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18288000" cy="10287000"/>
          </a:xfrm>
          <a:prstGeom prst="rect">
            <a:avLst/>
          </a:prstGeom>
          <a:solidFill>
            <a:srgbClr val="191824"/>
          </a:solidFill>
        </p:spPr>
        <p:txBody>
          <a:bodyPr/>
          <a:lstStyle/>
          <a:p>
            <a:endParaRPr lang="en-US"/>
          </a:p>
        </p:txBody>
      </p:sp>
      <p:sp>
        <p:nvSpPr>
          <p:cNvPr id="3" name="TextBox 3"/>
          <p:cNvSpPr txBox="1"/>
          <p:nvPr/>
        </p:nvSpPr>
        <p:spPr>
          <a:xfrm>
            <a:off x="1028700" y="464503"/>
            <a:ext cx="14700149" cy="804545"/>
          </a:xfrm>
          <a:prstGeom prst="rect">
            <a:avLst/>
          </a:prstGeom>
        </p:spPr>
        <p:txBody>
          <a:bodyPr lIns="0" tIns="0" rIns="0" bIns="0" rtlCol="0" anchor="t">
            <a:spAutoFit/>
          </a:bodyPr>
          <a:lstStyle/>
          <a:p>
            <a:pPr>
              <a:lnSpc>
                <a:spcPts val="6159"/>
              </a:lnSpc>
            </a:pPr>
            <a:r>
              <a:rPr lang="en-US" sz="5599">
                <a:solidFill>
                  <a:srgbClr val="FFFFFF"/>
                </a:solidFill>
                <a:latin typeface="HK Grotesk Bold"/>
              </a:rPr>
              <a:t>MISINFORMATION PREDICTION  - USES</a:t>
            </a:r>
          </a:p>
        </p:txBody>
      </p:sp>
      <p:sp>
        <p:nvSpPr>
          <p:cNvPr id="4" name="TextBox 4"/>
          <p:cNvSpPr txBox="1"/>
          <p:nvPr/>
        </p:nvSpPr>
        <p:spPr>
          <a:xfrm>
            <a:off x="15985595" y="657225"/>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Bold"/>
              </a:rPr>
              <a:t>05</a:t>
            </a:r>
          </a:p>
        </p:txBody>
      </p:sp>
      <p:sp>
        <p:nvSpPr>
          <p:cNvPr id="5" name="TextBox 5"/>
          <p:cNvSpPr txBox="1"/>
          <p:nvPr/>
        </p:nvSpPr>
        <p:spPr>
          <a:xfrm>
            <a:off x="1217134" y="2566182"/>
            <a:ext cx="5057042" cy="5126061"/>
          </a:xfrm>
          <a:prstGeom prst="rect">
            <a:avLst/>
          </a:prstGeom>
        </p:spPr>
        <p:txBody>
          <a:bodyPr lIns="0" tIns="0" rIns="0" bIns="0" rtlCol="0" anchor="t">
            <a:spAutoFit/>
          </a:bodyPr>
          <a:lstStyle/>
          <a:p>
            <a:pPr>
              <a:lnSpc>
                <a:spcPts val="4066"/>
              </a:lnSpc>
            </a:pPr>
            <a:r>
              <a:rPr lang="en-US" sz="3128">
                <a:solidFill>
                  <a:srgbClr val="FFFFFF"/>
                </a:solidFill>
                <a:latin typeface="HK Grotesk Medium"/>
              </a:rPr>
              <a:t>Community Moderation: </a:t>
            </a:r>
          </a:p>
          <a:p>
            <a:pPr marL="675429" lvl="1" indent="-337715">
              <a:lnSpc>
                <a:spcPts val="4066"/>
              </a:lnSpc>
              <a:buFont typeface="Arial"/>
              <a:buChar char="•"/>
            </a:pPr>
            <a:r>
              <a:rPr lang="en-US" sz="3128">
                <a:solidFill>
                  <a:srgbClr val="FFFFFF"/>
                </a:solidFill>
                <a:latin typeface="HK Grotesk"/>
              </a:rPr>
              <a:t>Predicting and identifying climate change misinformation in Reddit comments to assist community moderators in maintaining accurate and reliable information within climate-related discussions.</a:t>
            </a:r>
          </a:p>
        </p:txBody>
      </p:sp>
      <p:sp>
        <p:nvSpPr>
          <p:cNvPr id="6" name="TextBox 6"/>
          <p:cNvSpPr txBox="1"/>
          <p:nvPr/>
        </p:nvSpPr>
        <p:spPr>
          <a:xfrm>
            <a:off x="6915322" y="2556657"/>
            <a:ext cx="4476407" cy="5135586"/>
          </a:xfrm>
          <a:prstGeom prst="rect">
            <a:avLst/>
          </a:prstGeom>
        </p:spPr>
        <p:txBody>
          <a:bodyPr lIns="0" tIns="0" rIns="0" bIns="0" rtlCol="0" anchor="t">
            <a:spAutoFit/>
          </a:bodyPr>
          <a:lstStyle/>
          <a:p>
            <a:pPr>
              <a:lnSpc>
                <a:spcPts val="3735"/>
              </a:lnSpc>
            </a:pPr>
            <a:r>
              <a:rPr lang="en-US" sz="2873">
                <a:solidFill>
                  <a:srgbClr val="FFFFFF"/>
                </a:solidFill>
                <a:latin typeface="HK Grotesk Bold"/>
              </a:rPr>
              <a:t>Educational Outreach:</a:t>
            </a:r>
          </a:p>
          <a:p>
            <a:pPr marL="620317" lvl="1" indent="-310158">
              <a:lnSpc>
                <a:spcPts val="3735"/>
              </a:lnSpc>
              <a:buFont typeface="Arial"/>
              <a:buChar char="•"/>
            </a:pPr>
            <a:r>
              <a:rPr lang="en-US" sz="2873">
                <a:solidFill>
                  <a:srgbClr val="FFFFFF"/>
                </a:solidFill>
                <a:latin typeface="HK Grotesk"/>
              </a:rPr>
              <a:t>Utilizing misinformation prediction to target and correct false information in Reddit comments, particularly in educational or informational threads, enhances the overall quality of climate change discussions.</a:t>
            </a:r>
          </a:p>
        </p:txBody>
      </p:sp>
      <p:sp>
        <p:nvSpPr>
          <p:cNvPr id="7" name="TextBox 7"/>
          <p:cNvSpPr txBox="1"/>
          <p:nvPr/>
        </p:nvSpPr>
        <p:spPr>
          <a:xfrm>
            <a:off x="12612051" y="2566182"/>
            <a:ext cx="4558194" cy="5126061"/>
          </a:xfrm>
          <a:prstGeom prst="rect">
            <a:avLst/>
          </a:prstGeom>
        </p:spPr>
        <p:txBody>
          <a:bodyPr lIns="0" tIns="0" rIns="0" bIns="0" rtlCol="0" anchor="t">
            <a:spAutoFit/>
          </a:bodyPr>
          <a:lstStyle/>
          <a:p>
            <a:pPr>
              <a:lnSpc>
                <a:spcPts val="3693"/>
              </a:lnSpc>
            </a:pPr>
            <a:r>
              <a:rPr lang="en-US" sz="2841">
                <a:solidFill>
                  <a:srgbClr val="FFFFFF"/>
                </a:solidFill>
                <a:latin typeface="HK Grotesk Bold"/>
              </a:rPr>
              <a:t>Algorithmic Content Filtering:</a:t>
            </a:r>
          </a:p>
          <a:p>
            <a:pPr marL="613476" lvl="1" indent="-306738">
              <a:lnSpc>
                <a:spcPts val="3693"/>
              </a:lnSpc>
              <a:buFont typeface="Arial"/>
              <a:buChar char="•"/>
            </a:pPr>
            <a:r>
              <a:rPr lang="en-US" sz="2841">
                <a:solidFill>
                  <a:srgbClr val="FFFFFF"/>
                </a:solidFill>
                <a:latin typeface="HK Grotesk"/>
              </a:rPr>
              <a:t>Integrating misinformation prediction into algorithms that filter and rank Reddit comments, helping to reduce the visibility of misleading information and promote more accurate content.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18288000" cy="10287000"/>
          </a:xfrm>
          <a:prstGeom prst="rect">
            <a:avLst/>
          </a:prstGeom>
          <a:solidFill>
            <a:srgbClr val="191824"/>
          </a:solidFill>
        </p:spPr>
        <p:txBody>
          <a:bodyPr/>
          <a:lstStyle/>
          <a:p>
            <a:endParaRPr lang="en-US"/>
          </a:p>
        </p:txBody>
      </p:sp>
      <p:sp>
        <p:nvSpPr>
          <p:cNvPr id="3" name="Freeform 3"/>
          <p:cNvSpPr/>
          <p:nvPr/>
        </p:nvSpPr>
        <p:spPr>
          <a:xfrm>
            <a:off x="1028700" y="1396566"/>
            <a:ext cx="6979821" cy="8176942"/>
          </a:xfrm>
          <a:custGeom>
            <a:avLst/>
            <a:gdLst/>
            <a:ahLst/>
            <a:cxnLst/>
            <a:rect l="l" t="t" r="r" b="b"/>
            <a:pathLst>
              <a:path w="6979821" h="8176942">
                <a:moveTo>
                  <a:pt x="0" y="0"/>
                </a:moveTo>
                <a:lnTo>
                  <a:pt x="6979821" y="0"/>
                </a:lnTo>
                <a:lnTo>
                  <a:pt x="6979821" y="8176942"/>
                </a:lnTo>
                <a:lnTo>
                  <a:pt x="0" y="8176942"/>
                </a:lnTo>
                <a:lnTo>
                  <a:pt x="0" y="0"/>
                </a:lnTo>
                <a:close/>
              </a:path>
            </a:pathLst>
          </a:custGeom>
          <a:blipFill>
            <a:blip r:embed="rId2"/>
            <a:stretch>
              <a:fillRect/>
            </a:stretch>
          </a:blipFill>
        </p:spPr>
        <p:txBody>
          <a:bodyPr/>
          <a:lstStyle/>
          <a:p>
            <a:endParaRPr lang="en-US"/>
          </a:p>
        </p:txBody>
      </p:sp>
      <p:sp>
        <p:nvSpPr>
          <p:cNvPr id="4" name="Freeform 4"/>
          <p:cNvSpPr/>
          <p:nvPr/>
        </p:nvSpPr>
        <p:spPr>
          <a:xfrm>
            <a:off x="8667008" y="1396566"/>
            <a:ext cx="8592292" cy="4425031"/>
          </a:xfrm>
          <a:custGeom>
            <a:avLst/>
            <a:gdLst/>
            <a:ahLst/>
            <a:cxnLst/>
            <a:rect l="l" t="t" r="r" b="b"/>
            <a:pathLst>
              <a:path w="8592292" h="4425031">
                <a:moveTo>
                  <a:pt x="0" y="0"/>
                </a:moveTo>
                <a:lnTo>
                  <a:pt x="8592292" y="0"/>
                </a:lnTo>
                <a:lnTo>
                  <a:pt x="8592292" y="4425031"/>
                </a:lnTo>
                <a:lnTo>
                  <a:pt x="0" y="4425031"/>
                </a:lnTo>
                <a:lnTo>
                  <a:pt x="0" y="0"/>
                </a:lnTo>
                <a:close/>
              </a:path>
            </a:pathLst>
          </a:custGeom>
          <a:blipFill>
            <a:blip r:embed="rId3"/>
            <a:stretch>
              <a:fillRect/>
            </a:stretch>
          </a:blipFill>
        </p:spPr>
        <p:txBody>
          <a:bodyPr/>
          <a:lstStyle/>
          <a:p>
            <a:endParaRPr lang="en-US"/>
          </a:p>
        </p:txBody>
      </p:sp>
      <p:sp>
        <p:nvSpPr>
          <p:cNvPr id="5" name="Freeform 5"/>
          <p:cNvSpPr/>
          <p:nvPr/>
        </p:nvSpPr>
        <p:spPr>
          <a:xfrm>
            <a:off x="8667008" y="6193072"/>
            <a:ext cx="8592292" cy="3228951"/>
          </a:xfrm>
          <a:custGeom>
            <a:avLst/>
            <a:gdLst/>
            <a:ahLst/>
            <a:cxnLst/>
            <a:rect l="l" t="t" r="r" b="b"/>
            <a:pathLst>
              <a:path w="8592292" h="3228951">
                <a:moveTo>
                  <a:pt x="0" y="0"/>
                </a:moveTo>
                <a:lnTo>
                  <a:pt x="8592292" y="0"/>
                </a:lnTo>
                <a:lnTo>
                  <a:pt x="8592292" y="3228951"/>
                </a:lnTo>
                <a:lnTo>
                  <a:pt x="0" y="3228951"/>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316933" y="464503"/>
            <a:ext cx="14700149" cy="804545"/>
          </a:xfrm>
          <a:prstGeom prst="rect">
            <a:avLst/>
          </a:prstGeom>
        </p:spPr>
        <p:txBody>
          <a:bodyPr lIns="0" tIns="0" rIns="0" bIns="0" rtlCol="0" anchor="t">
            <a:spAutoFit/>
          </a:bodyPr>
          <a:lstStyle/>
          <a:p>
            <a:pPr>
              <a:lnSpc>
                <a:spcPts val="6159"/>
              </a:lnSpc>
            </a:pPr>
            <a:r>
              <a:rPr lang="en-US" sz="5599">
                <a:solidFill>
                  <a:srgbClr val="FFFFFF"/>
                </a:solidFill>
                <a:latin typeface="HK Grotesk Bold"/>
              </a:rPr>
              <a:t>MISINFORMATION PREDICTION - TRAINING</a:t>
            </a:r>
          </a:p>
        </p:txBody>
      </p:sp>
      <p:sp>
        <p:nvSpPr>
          <p:cNvPr id="7" name="TextBox 7"/>
          <p:cNvSpPr txBox="1"/>
          <p:nvPr/>
        </p:nvSpPr>
        <p:spPr>
          <a:xfrm>
            <a:off x="15985595" y="657225"/>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Bold"/>
              </a:rPr>
              <a:t>05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18288000" cy="10287000"/>
          </a:xfrm>
          <a:prstGeom prst="rect">
            <a:avLst/>
          </a:prstGeom>
          <a:solidFill>
            <a:srgbClr val="191824"/>
          </a:solidFill>
        </p:spPr>
        <p:txBody>
          <a:bodyPr/>
          <a:lstStyle/>
          <a:p>
            <a:endParaRPr lang="en-US"/>
          </a:p>
        </p:txBody>
      </p:sp>
      <p:sp>
        <p:nvSpPr>
          <p:cNvPr id="3" name="Freeform 3"/>
          <p:cNvSpPr/>
          <p:nvPr/>
        </p:nvSpPr>
        <p:spPr>
          <a:xfrm>
            <a:off x="4513436" y="1561669"/>
            <a:ext cx="8699080" cy="3777492"/>
          </a:xfrm>
          <a:custGeom>
            <a:avLst/>
            <a:gdLst/>
            <a:ahLst/>
            <a:cxnLst/>
            <a:rect l="l" t="t" r="r" b="b"/>
            <a:pathLst>
              <a:path w="8699080" h="3777492">
                <a:moveTo>
                  <a:pt x="0" y="0"/>
                </a:moveTo>
                <a:lnTo>
                  <a:pt x="8699080" y="0"/>
                </a:lnTo>
                <a:lnTo>
                  <a:pt x="8699080" y="3777492"/>
                </a:lnTo>
                <a:lnTo>
                  <a:pt x="0" y="3777492"/>
                </a:lnTo>
                <a:lnTo>
                  <a:pt x="0" y="0"/>
                </a:lnTo>
                <a:close/>
              </a:path>
            </a:pathLst>
          </a:custGeom>
          <a:blipFill>
            <a:blip r:embed="rId2"/>
            <a:stretch>
              <a:fillRect/>
            </a:stretch>
          </a:blipFill>
        </p:spPr>
        <p:txBody>
          <a:bodyPr/>
          <a:lstStyle/>
          <a:p>
            <a:endParaRPr lang="en-US"/>
          </a:p>
        </p:txBody>
      </p:sp>
      <p:sp>
        <p:nvSpPr>
          <p:cNvPr id="4" name="Freeform 4"/>
          <p:cNvSpPr/>
          <p:nvPr/>
        </p:nvSpPr>
        <p:spPr>
          <a:xfrm>
            <a:off x="4358731" y="6114001"/>
            <a:ext cx="8853785" cy="2903038"/>
          </a:xfrm>
          <a:custGeom>
            <a:avLst/>
            <a:gdLst/>
            <a:ahLst/>
            <a:cxnLst/>
            <a:rect l="l" t="t" r="r" b="b"/>
            <a:pathLst>
              <a:path w="8853785" h="2903038">
                <a:moveTo>
                  <a:pt x="0" y="0"/>
                </a:moveTo>
                <a:lnTo>
                  <a:pt x="8853785" y="0"/>
                </a:lnTo>
                <a:lnTo>
                  <a:pt x="8853785" y="2903039"/>
                </a:lnTo>
                <a:lnTo>
                  <a:pt x="0" y="290303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464503"/>
            <a:ext cx="14700149" cy="804545"/>
          </a:xfrm>
          <a:prstGeom prst="rect">
            <a:avLst/>
          </a:prstGeom>
        </p:spPr>
        <p:txBody>
          <a:bodyPr lIns="0" tIns="0" rIns="0" bIns="0" rtlCol="0" anchor="t">
            <a:spAutoFit/>
          </a:bodyPr>
          <a:lstStyle/>
          <a:p>
            <a:pPr>
              <a:lnSpc>
                <a:spcPts val="6159"/>
              </a:lnSpc>
            </a:pPr>
            <a:r>
              <a:rPr lang="en-US" sz="5599">
                <a:solidFill>
                  <a:srgbClr val="FFFFFF"/>
                </a:solidFill>
                <a:latin typeface="HK Grotesk Bold"/>
              </a:rPr>
              <a:t>MISINFORMATION PREDICTION - OUTPUT</a:t>
            </a:r>
          </a:p>
        </p:txBody>
      </p:sp>
      <p:sp>
        <p:nvSpPr>
          <p:cNvPr id="6" name="TextBox 6"/>
          <p:cNvSpPr txBox="1"/>
          <p:nvPr/>
        </p:nvSpPr>
        <p:spPr>
          <a:xfrm>
            <a:off x="15985595" y="657225"/>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Bold"/>
              </a:rPr>
              <a:t>05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75089" y="4013825"/>
            <a:ext cx="12339234" cy="3586987"/>
          </a:xfrm>
          <a:custGeom>
            <a:avLst/>
            <a:gdLst/>
            <a:ahLst/>
            <a:cxnLst/>
            <a:rect l="l" t="t" r="r" b="b"/>
            <a:pathLst>
              <a:path w="12339234" h="3586987">
                <a:moveTo>
                  <a:pt x="0" y="0"/>
                </a:moveTo>
                <a:lnTo>
                  <a:pt x="12339235" y="0"/>
                </a:lnTo>
                <a:lnTo>
                  <a:pt x="12339235" y="3586987"/>
                </a:lnTo>
                <a:lnTo>
                  <a:pt x="0" y="3586987"/>
                </a:lnTo>
                <a:lnTo>
                  <a:pt x="0" y="0"/>
                </a:lnTo>
                <a:close/>
              </a:path>
            </a:pathLst>
          </a:custGeom>
          <a:blipFill>
            <a:blip r:embed="rId2"/>
            <a:stretch>
              <a:fillRect/>
            </a:stretch>
          </a:blipFill>
        </p:spPr>
        <p:txBody>
          <a:bodyPr/>
          <a:lstStyle/>
          <a:p>
            <a:endParaRPr lang="en-US"/>
          </a:p>
        </p:txBody>
      </p:sp>
      <p:sp>
        <p:nvSpPr>
          <p:cNvPr id="3" name="Freeform 3"/>
          <p:cNvSpPr/>
          <p:nvPr/>
        </p:nvSpPr>
        <p:spPr>
          <a:xfrm>
            <a:off x="775089" y="8894138"/>
            <a:ext cx="12339234" cy="933219"/>
          </a:xfrm>
          <a:custGeom>
            <a:avLst/>
            <a:gdLst/>
            <a:ahLst/>
            <a:cxnLst/>
            <a:rect l="l" t="t" r="r" b="b"/>
            <a:pathLst>
              <a:path w="12339234" h="933219">
                <a:moveTo>
                  <a:pt x="0" y="0"/>
                </a:moveTo>
                <a:lnTo>
                  <a:pt x="12339235" y="0"/>
                </a:lnTo>
                <a:lnTo>
                  <a:pt x="12339235" y="933219"/>
                </a:lnTo>
                <a:lnTo>
                  <a:pt x="0" y="93321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75089" y="7778443"/>
            <a:ext cx="249741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Output:</a:t>
            </a:r>
          </a:p>
        </p:txBody>
      </p:sp>
      <p:sp>
        <p:nvSpPr>
          <p:cNvPr id="5" name="TextBox 5"/>
          <p:cNvSpPr txBox="1"/>
          <p:nvPr/>
        </p:nvSpPr>
        <p:spPr>
          <a:xfrm>
            <a:off x="4240345" y="258750"/>
            <a:ext cx="9807310" cy="1026335"/>
          </a:xfrm>
          <a:prstGeom prst="rect">
            <a:avLst/>
          </a:prstGeom>
        </p:spPr>
        <p:txBody>
          <a:bodyPr lIns="0" tIns="0" rIns="0" bIns="0" rtlCol="0" anchor="t">
            <a:spAutoFit/>
          </a:bodyPr>
          <a:lstStyle/>
          <a:p>
            <a:pPr algn="ctr">
              <a:lnSpc>
                <a:spcPts val="8420"/>
              </a:lnSpc>
            </a:pPr>
            <a:r>
              <a:rPr lang="en-US" sz="6014">
                <a:solidFill>
                  <a:srgbClr val="000000"/>
                </a:solidFill>
                <a:latin typeface="Canva Sans Bold"/>
              </a:rPr>
              <a:t>Most Influential Comment</a:t>
            </a:r>
          </a:p>
        </p:txBody>
      </p:sp>
      <p:sp>
        <p:nvSpPr>
          <p:cNvPr id="6" name="TextBox 6"/>
          <p:cNvSpPr txBox="1"/>
          <p:nvPr/>
        </p:nvSpPr>
        <p:spPr>
          <a:xfrm>
            <a:off x="461799" y="1512095"/>
            <a:ext cx="17826201" cy="2228850"/>
          </a:xfrm>
          <a:prstGeom prst="rect">
            <a:avLst/>
          </a:prstGeom>
        </p:spPr>
        <p:txBody>
          <a:bodyPr lIns="0" tIns="0" rIns="0" bIns="0" rtlCol="0" anchor="t">
            <a:spAutoFit/>
          </a:bodyPr>
          <a:lstStyle/>
          <a:p>
            <a:pPr marL="539749" lvl="1" indent="-269875">
              <a:lnSpc>
                <a:spcPts val="2999"/>
              </a:lnSpc>
              <a:buFont typeface="Arial"/>
              <a:buChar char="•"/>
            </a:pPr>
            <a:r>
              <a:rPr lang="en-US" sz="2499">
                <a:solidFill>
                  <a:srgbClr val="000000"/>
                </a:solidFill>
                <a:latin typeface="HK Grotesk Medium"/>
              </a:rPr>
              <a:t>Stopwords:</a:t>
            </a:r>
          </a:p>
          <a:p>
            <a:pPr marL="1079499" lvl="2" indent="-359833">
              <a:lnSpc>
                <a:spcPts val="2999"/>
              </a:lnSpc>
              <a:buFont typeface="Arial"/>
              <a:buChar char="⚬"/>
            </a:pPr>
            <a:r>
              <a:rPr lang="en-US" sz="2499">
                <a:solidFill>
                  <a:srgbClr val="000000"/>
                </a:solidFill>
                <a:latin typeface="HK Grotesk Medium"/>
              </a:rPr>
              <a:t>Stopwords are common, non-informative words (e.g., "the," "and") removed during text analysis to focus on more meaningful content words</a:t>
            </a:r>
          </a:p>
          <a:p>
            <a:pPr marL="539749" lvl="1" indent="-269875">
              <a:lnSpc>
                <a:spcPts val="2999"/>
              </a:lnSpc>
              <a:buFont typeface="Arial"/>
              <a:buChar char="•"/>
            </a:pPr>
            <a:r>
              <a:rPr lang="en-US" sz="2499">
                <a:solidFill>
                  <a:srgbClr val="000000"/>
                </a:solidFill>
                <a:latin typeface="HK Grotesk Medium"/>
              </a:rPr>
              <a:t>Score Analysis:</a:t>
            </a:r>
          </a:p>
          <a:p>
            <a:pPr marL="1079499" lvl="2" indent="-359833">
              <a:lnSpc>
                <a:spcPts val="2999"/>
              </a:lnSpc>
              <a:buFont typeface="Arial"/>
              <a:buChar char="⚬"/>
            </a:pPr>
            <a:r>
              <a:rPr lang="en-US" sz="2499">
                <a:solidFill>
                  <a:srgbClr val="000000"/>
                </a:solidFill>
                <a:latin typeface="HK Grotesk Medium"/>
              </a:rPr>
              <a:t>Score is calculated based on the number of upvotes and downvotes for each comment.</a:t>
            </a:r>
          </a:p>
          <a:p>
            <a:pPr marL="1079499" lvl="2" indent="-359833">
              <a:lnSpc>
                <a:spcPts val="2999"/>
              </a:lnSpc>
              <a:spcBef>
                <a:spcPct val="0"/>
              </a:spcBef>
              <a:buFont typeface="Arial"/>
              <a:buChar char="⚬"/>
            </a:pPr>
            <a:r>
              <a:rPr lang="en-US" sz="2499">
                <a:solidFill>
                  <a:srgbClr val="000000"/>
                </a:solidFill>
                <a:latin typeface="HK Grotesk Medium"/>
              </a:rPr>
              <a:t>Identifies the index of the row with the maximum value in the "score" column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9215" y="3823827"/>
            <a:ext cx="16657918" cy="6117837"/>
          </a:xfrm>
          <a:custGeom>
            <a:avLst/>
            <a:gdLst/>
            <a:ahLst/>
            <a:cxnLst/>
            <a:rect l="l" t="t" r="r" b="b"/>
            <a:pathLst>
              <a:path w="16657918" h="6117837">
                <a:moveTo>
                  <a:pt x="0" y="0"/>
                </a:moveTo>
                <a:lnTo>
                  <a:pt x="16657918" y="0"/>
                </a:lnTo>
                <a:lnTo>
                  <a:pt x="16657918" y="6117836"/>
                </a:lnTo>
                <a:lnTo>
                  <a:pt x="0" y="6117836"/>
                </a:lnTo>
                <a:lnTo>
                  <a:pt x="0" y="0"/>
                </a:lnTo>
                <a:close/>
              </a:path>
            </a:pathLst>
          </a:custGeom>
          <a:blipFill>
            <a:blip r:embed="rId2"/>
            <a:stretch>
              <a:fillRect r="-2123"/>
            </a:stretch>
          </a:blipFill>
        </p:spPr>
        <p:txBody>
          <a:bodyPr/>
          <a:lstStyle/>
          <a:p>
            <a:endParaRPr lang="en-US"/>
          </a:p>
        </p:txBody>
      </p:sp>
      <p:sp>
        <p:nvSpPr>
          <p:cNvPr id="3" name="TextBox 3"/>
          <p:cNvSpPr txBox="1"/>
          <p:nvPr/>
        </p:nvSpPr>
        <p:spPr>
          <a:xfrm>
            <a:off x="3505200" y="258750"/>
            <a:ext cx="11198922" cy="1026335"/>
          </a:xfrm>
          <a:prstGeom prst="rect">
            <a:avLst/>
          </a:prstGeom>
        </p:spPr>
        <p:txBody>
          <a:bodyPr wrap="square" lIns="0" tIns="0" rIns="0" bIns="0" rtlCol="0" anchor="t">
            <a:spAutoFit/>
          </a:bodyPr>
          <a:lstStyle/>
          <a:p>
            <a:pPr algn="ctr">
              <a:lnSpc>
                <a:spcPts val="8420"/>
              </a:lnSpc>
            </a:pPr>
            <a:r>
              <a:rPr lang="en-US" sz="6014" dirty="0">
                <a:solidFill>
                  <a:srgbClr val="000000"/>
                </a:solidFill>
                <a:latin typeface="Canva Sans Bold"/>
              </a:rPr>
              <a:t>Subreddit Popularity Analysis</a:t>
            </a:r>
          </a:p>
        </p:txBody>
      </p:sp>
      <p:sp>
        <p:nvSpPr>
          <p:cNvPr id="4" name="TextBox 4"/>
          <p:cNvSpPr txBox="1"/>
          <p:nvPr/>
        </p:nvSpPr>
        <p:spPr>
          <a:xfrm>
            <a:off x="436336" y="1892730"/>
            <a:ext cx="17040797" cy="2387317"/>
          </a:xfrm>
          <a:prstGeom prst="rect">
            <a:avLst/>
          </a:prstGeom>
        </p:spPr>
        <p:txBody>
          <a:bodyPr lIns="0" tIns="0" rIns="0" bIns="0" rtlCol="0" anchor="t">
            <a:spAutoFit/>
          </a:bodyPr>
          <a:lstStyle/>
          <a:p>
            <a:pPr marL="578125" lvl="1" indent="-289062" algn="just">
              <a:lnSpc>
                <a:spcPts val="3213"/>
              </a:lnSpc>
              <a:spcBef>
                <a:spcPct val="0"/>
              </a:spcBef>
              <a:buFont typeface="Arial"/>
              <a:buChar char="•"/>
            </a:pPr>
            <a:r>
              <a:rPr lang="en-US" sz="2677">
                <a:solidFill>
                  <a:srgbClr val="000000"/>
                </a:solidFill>
                <a:latin typeface="HK Grotesk Medium"/>
              </a:rPr>
              <a:t>Created a bar chart to visualize the top 10 subreddits based on the average score of their posts</a:t>
            </a:r>
          </a:p>
          <a:p>
            <a:pPr marL="578125" lvl="1" indent="-289062" algn="just">
              <a:lnSpc>
                <a:spcPts val="3213"/>
              </a:lnSpc>
              <a:spcBef>
                <a:spcPct val="0"/>
              </a:spcBef>
              <a:buFont typeface="Arial"/>
              <a:buChar char="•"/>
            </a:pPr>
            <a:r>
              <a:rPr lang="en-US" sz="2677">
                <a:solidFill>
                  <a:srgbClr val="000000"/>
                </a:solidFill>
                <a:latin typeface="HK Grotesk Medium"/>
              </a:rPr>
              <a:t>Grouped the DataFrame 'df' by the 'subreddit.name' column and calculates the mean score for each subreddit</a:t>
            </a:r>
          </a:p>
          <a:p>
            <a:pPr marL="578125" lvl="1" indent="-289062" algn="just">
              <a:lnSpc>
                <a:spcPts val="3213"/>
              </a:lnSpc>
              <a:spcBef>
                <a:spcPct val="0"/>
              </a:spcBef>
              <a:buFont typeface="Arial"/>
              <a:buChar char="•"/>
            </a:pPr>
            <a:r>
              <a:rPr lang="en-US" sz="2677">
                <a:solidFill>
                  <a:srgbClr val="000000"/>
                </a:solidFill>
                <a:latin typeface="HK Grotesk Medium"/>
              </a:rPr>
              <a:t>Sorted the subreddits in descending order based on the average score</a:t>
            </a:r>
          </a:p>
          <a:p>
            <a:pPr marL="578125" lvl="1" indent="-289062" algn="just">
              <a:lnSpc>
                <a:spcPts val="3213"/>
              </a:lnSpc>
              <a:spcBef>
                <a:spcPct val="0"/>
              </a:spcBef>
              <a:buFont typeface="Arial"/>
              <a:buChar char="•"/>
            </a:pPr>
            <a:r>
              <a:rPr lang="en-US" sz="2677">
                <a:solidFill>
                  <a:srgbClr val="000000"/>
                </a:solidFill>
                <a:latin typeface="HK Grotesk Medium"/>
              </a:rPr>
              <a:t>Selected the top 10 subreddits and plots them as a bar chart in green</a:t>
            </a:r>
          </a:p>
          <a:p>
            <a:pPr algn="just">
              <a:lnSpc>
                <a:spcPts val="3213"/>
              </a:lnSpc>
              <a:spcBef>
                <a:spcPct val="0"/>
              </a:spcBef>
            </a:pPr>
            <a:endParaRPr lang="en-US" sz="2677">
              <a:solidFill>
                <a:srgbClr val="000000"/>
              </a:solidFill>
              <a:latin typeface="HK Grotesk Medium"/>
            </a:endParaRPr>
          </a:p>
          <a:p>
            <a:pPr algn="just">
              <a:lnSpc>
                <a:spcPts val="3213"/>
              </a:lnSpc>
              <a:spcBef>
                <a:spcPct val="0"/>
              </a:spcBef>
            </a:pPr>
            <a:endParaRPr lang="en-US" sz="2677">
              <a:solidFill>
                <a:srgbClr val="000000"/>
              </a:solidFill>
              <a:latin typeface="HK Grotesk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2432" y="1235459"/>
            <a:ext cx="13476868" cy="8861041"/>
          </a:xfrm>
          <a:custGeom>
            <a:avLst/>
            <a:gdLst/>
            <a:ahLst/>
            <a:cxnLst/>
            <a:rect l="l" t="t" r="r" b="b"/>
            <a:pathLst>
              <a:path w="13476868" h="8861041">
                <a:moveTo>
                  <a:pt x="0" y="0"/>
                </a:moveTo>
                <a:lnTo>
                  <a:pt x="13476868" y="0"/>
                </a:lnTo>
                <a:lnTo>
                  <a:pt x="13476868" y="8861041"/>
                </a:lnTo>
                <a:lnTo>
                  <a:pt x="0" y="886104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535240"/>
            <a:ext cx="249741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Output:</a:t>
            </a:r>
          </a:p>
        </p:txBody>
      </p:sp>
      <p:sp>
        <p:nvSpPr>
          <p:cNvPr id="4" name="TextBox 4"/>
          <p:cNvSpPr txBox="1"/>
          <p:nvPr/>
        </p:nvSpPr>
        <p:spPr>
          <a:xfrm>
            <a:off x="3526110" y="258750"/>
            <a:ext cx="11178012" cy="1026335"/>
          </a:xfrm>
          <a:prstGeom prst="rect">
            <a:avLst/>
          </a:prstGeom>
        </p:spPr>
        <p:txBody>
          <a:bodyPr wrap="square" lIns="0" tIns="0" rIns="0" bIns="0" rtlCol="0" anchor="t">
            <a:spAutoFit/>
          </a:bodyPr>
          <a:lstStyle/>
          <a:p>
            <a:pPr algn="ctr">
              <a:lnSpc>
                <a:spcPts val="8420"/>
              </a:lnSpc>
            </a:pPr>
            <a:r>
              <a:rPr lang="en-US" sz="6014" dirty="0">
                <a:solidFill>
                  <a:srgbClr val="000000"/>
                </a:solidFill>
                <a:latin typeface="Canva Sans Bold"/>
              </a:rPr>
              <a:t>Subreddit Popularity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46854" y="2284676"/>
            <a:ext cx="13149937" cy="7783119"/>
          </a:xfrm>
          <a:custGeom>
            <a:avLst/>
            <a:gdLst/>
            <a:ahLst/>
            <a:cxnLst/>
            <a:rect l="l" t="t" r="r" b="b"/>
            <a:pathLst>
              <a:path w="13149937" h="7783119">
                <a:moveTo>
                  <a:pt x="0" y="0"/>
                </a:moveTo>
                <a:lnTo>
                  <a:pt x="13149938" y="0"/>
                </a:lnTo>
                <a:lnTo>
                  <a:pt x="13149938" y="7783120"/>
                </a:lnTo>
                <a:lnTo>
                  <a:pt x="0" y="778312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505200" y="258750"/>
            <a:ext cx="11255232" cy="1026335"/>
          </a:xfrm>
          <a:prstGeom prst="rect">
            <a:avLst/>
          </a:prstGeom>
        </p:spPr>
        <p:txBody>
          <a:bodyPr wrap="square" lIns="0" tIns="0" rIns="0" bIns="0" rtlCol="0" anchor="t">
            <a:spAutoFit/>
          </a:bodyPr>
          <a:lstStyle/>
          <a:p>
            <a:pPr algn="ctr">
              <a:lnSpc>
                <a:spcPts val="8420"/>
              </a:lnSpc>
            </a:pPr>
            <a:r>
              <a:rPr lang="en-US" sz="6014" dirty="0">
                <a:solidFill>
                  <a:srgbClr val="000000"/>
                </a:solidFill>
                <a:latin typeface="Canva Sans Bold"/>
              </a:rPr>
              <a:t>Word Cloud of Text Sentences</a:t>
            </a:r>
          </a:p>
        </p:txBody>
      </p:sp>
      <p:sp>
        <p:nvSpPr>
          <p:cNvPr id="4" name="TextBox 4"/>
          <p:cNvSpPr txBox="1"/>
          <p:nvPr/>
        </p:nvSpPr>
        <p:spPr>
          <a:xfrm>
            <a:off x="0" y="2284676"/>
            <a:ext cx="4746854" cy="5991225"/>
          </a:xfrm>
          <a:prstGeom prst="rect">
            <a:avLst/>
          </a:prstGeom>
        </p:spPr>
        <p:txBody>
          <a:bodyPr lIns="0" tIns="0" rIns="0" bIns="0" rtlCol="0" anchor="t">
            <a:spAutoFit/>
          </a:bodyPr>
          <a:lstStyle/>
          <a:p>
            <a:pPr marL="505549" lvl="1" indent="-252775">
              <a:lnSpc>
                <a:spcPts val="2809"/>
              </a:lnSpc>
              <a:buFont typeface="Arial"/>
              <a:buChar char="•"/>
            </a:pPr>
            <a:r>
              <a:rPr lang="en-US" sz="2341">
                <a:solidFill>
                  <a:srgbClr val="000000"/>
                </a:solidFill>
                <a:latin typeface="HK Grotesk Medium"/>
              </a:rPr>
              <a:t>Word Cloud: Visual representation of text where words are sized based on their frequency</a:t>
            </a:r>
          </a:p>
          <a:p>
            <a:pPr marL="505549" lvl="1" indent="-252775">
              <a:lnSpc>
                <a:spcPts val="2809"/>
              </a:lnSpc>
              <a:buFont typeface="Arial"/>
              <a:buChar char="•"/>
            </a:pPr>
            <a:r>
              <a:rPr lang="en-US" sz="2341">
                <a:solidFill>
                  <a:srgbClr val="000000"/>
                </a:solidFill>
                <a:latin typeface="HK Grotesk Medium"/>
              </a:rPr>
              <a:t>Word Size: Larger words indicate higher frequency in the given text</a:t>
            </a:r>
          </a:p>
          <a:p>
            <a:pPr marL="505549" lvl="1" indent="-252775">
              <a:lnSpc>
                <a:spcPts val="2809"/>
              </a:lnSpc>
              <a:buFont typeface="Arial"/>
              <a:buChar char="•"/>
            </a:pPr>
            <a:r>
              <a:rPr lang="en-US" sz="2341">
                <a:solidFill>
                  <a:srgbClr val="000000"/>
                </a:solidFill>
                <a:latin typeface="HK Grotesk Medium"/>
              </a:rPr>
              <a:t>Layout: Words are arranged in an aesthetically pleasing and often random manner</a:t>
            </a:r>
          </a:p>
          <a:p>
            <a:pPr marL="505549" lvl="1" indent="-252775">
              <a:lnSpc>
                <a:spcPts val="2809"/>
              </a:lnSpc>
              <a:buFont typeface="Arial"/>
              <a:buChar char="•"/>
            </a:pPr>
            <a:r>
              <a:rPr lang="en-US" sz="2341">
                <a:solidFill>
                  <a:srgbClr val="000000"/>
                </a:solidFill>
                <a:latin typeface="HK Grotesk Medium"/>
              </a:rPr>
              <a:t>Color: Words may be displayed in various colors for visual appeal</a:t>
            </a:r>
          </a:p>
          <a:p>
            <a:pPr marL="505549" lvl="1" indent="-252775">
              <a:lnSpc>
                <a:spcPts val="2809"/>
              </a:lnSpc>
              <a:buFont typeface="Arial"/>
              <a:buChar char="•"/>
            </a:pPr>
            <a:r>
              <a:rPr lang="en-US" sz="2341">
                <a:solidFill>
                  <a:srgbClr val="000000"/>
                </a:solidFill>
                <a:latin typeface="HK Grotesk Medium"/>
              </a:rPr>
              <a:t>Usage: Commonly used in data exploration, sentiment analysis, and summarization of text data</a:t>
            </a:r>
          </a:p>
          <a:p>
            <a:pPr>
              <a:lnSpc>
                <a:spcPts val="2809"/>
              </a:lnSpc>
              <a:spcBef>
                <a:spcPct val="0"/>
              </a:spcBef>
            </a:pPr>
            <a:endParaRPr lang="en-US" sz="2341">
              <a:solidFill>
                <a:srgbClr val="000000"/>
              </a:solidFill>
              <a:latin typeface="HK Grotesk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26110" y="1630490"/>
            <a:ext cx="14761890" cy="7814575"/>
          </a:xfrm>
          <a:custGeom>
            <a:avLst/>
            <a:gdLst/>
            <a:ahLst/>
            <a:cxnLst/>
            <a:rect l="l" t="t" r="r" b="b"/>
            <a:pathLst>
              <a:path w="14761890" h="7814575">
                <a:moveTo>
                  <a:pt x="0" y="0"/>
                </a:moveTo>
                <a:lnTo>
                  <a:pt x="14761890" y="0"/>
                </a:lnTo>
                <a:lnTo>
                  <a:pt x="14761890" y="7814576"/>
                </a:lnTo>
                <a:lnTo>
                  <a:pt x="0" y="781457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1535240"/>
            <a:ext cx="249741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Output:</a:t>
            </a:r>
          </a:p>
        </p:txBody>
      </p:sp>
      <p:sp>
        <p:nvSpPr>
          <p:cNvPr id="4" name="TextBox 4"/>
          <p:cNvSpPr txBox="1"/>
          <p:nvPr/>
        </p:nvSpPr>
        <p:spPr>
          <a:xfrm>
            <a:off x="3782432" y="154007"/>
            <a:ext cx="11413006" cy="1026335"/>
          </a:xfrm>
          <a:prstGeom prst="rect">
            <a:avLst/>
          </a:prstGeom>
        </p:spPr>
        <p:txBody>
          <a:bodyPr lIns="0" tIns="0" rIns="0" bIns="0" rtlCol="0" anchor="t">
            <a:spAutoFit/>
          </a:bodyPr>
          <a:lstStyle/>
          <a:p>
            <a:pPr algn="ctr">
              <a:lnSpc>
                <a:spcPts val="8420"/>
              </a:lnSpc>
            </a:pPr>
            <a:r>
              <a:rPr lang="en-US" sz="6014">
                <a:solidFill>
                  <a:srgbClr val="000000"/>
                </a:solidFill>
                <a:latin typeface="Canva Sans Bold"/>
              </a:rPr>
              <a:t>Word Cloud of Text Sentences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28700"/>
            <a:ext cx="8840238" cy="1285106"/>
          </a:xfrm>
          <a:prstGeom prst="rect">
            <a:avLst/>
          </a:prstGeom>
        </p:spPr>
        <p:txBody>
          <a:bodyPr lIns="0" tIns="0" rIns="0" bIns="0" rtlCol="0" anchor="t">
            <a:spAutoFit/>
          </a:bodyPr>
          <a:lstStyle/>
          <a:p>
            <a:pPr>
              <a:lnSpc>
                <a:spcPts val="10199"/>
              </a:lnSpc>
            </a:pPr>
            <a:r>
              <a:rPr lang="en-US" sz="8499">
                <a:solidFill>
                  <a:srgbClr val="191824"/>
                </a:solidFill>
                <a:latin typeface="HK Grotesk Bold"/>
              </a:rPr>
              <a:t>Index</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191824"/>
                </a:solidFill>
                <a:latin typeface="HK Grotesk Medium"/>
              </a:rPr>
              <a:t>02</a:t>
            </a:r>
          </a:p>
        </p:txBody>
      </p:sp>
      <p:sp>
        <p:nvSpPr>
          <p:cNvPr id="4" name="Freeform 4"/>
          <p:cNvSpPr/>
          <p:nvPr/>
        </p:nvSpPr>
        <p:spPr>
          <a:xfrm>
            <a:off x="13417574" y="2826670"/>
            <a:ext cx="3841726" cy="4633661"/>
          </a:xfrm>
          <a:custGeom>
            <a:avLst/>
            <a:gdLst/>
            <a:ahLst/>
            <a:cxnLst/>
            <a:rect l="l" t="t" r="r" b="b"/>
            <a:pathLst>
              <a:path w="3841726" h="4633661">
                <a:moveTo>
                  <a:pt x="0" y="0"/>
                </a:moveTo>
                <a:lnTo>
                  <a:pt x="3841726" y="0"/>
                </a:lnTo>
                <a:lnTo>
                  <a:pt x="3841726" y="4633660"/>
                </a:lnTo>
                <a:lnTo>
                  <a:pt x="0" y="46336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2433638"/>
            <a:ext cx="10630341" cy="7629525"/>
          </a:xfrm>
          <a:prstGeom prst="rect">
            <a:avLst/>
          </a:prstGeom>
        </p:spPr>
        <p:txBody>
          <a:bodyPr lIns="0" tIns="0" rIns="0" bIns="0" rtlCol="0" anchor="t">
            <a:spAutoFit/>
          </a:bodyPr>
          <a:lstStyle/>
          <a:p>
            <a:pPr>
              <a:lnSpc>
                <a:spcPts val="4439"/>
              </a:lnSpc>
            </a:pPr>
            <a:r>
              <a:rPr lang="en-US" sz="3699">
                <a:solidFill>
                  <a:srgbClr val="191824"/>
                </a:solidFill>
                <a:latin typeface="HK Grotesk Bold"/>
              </a:rPr>
              <a:t>•Project Background</a:t>
            </a:r>
          </a:p>
          <a:p>
            <a:pPr>
              <a:lnSpc>
                <a:spcPts val="4439"/>
              </a:lnSpc>
            </a:pPr>
            <a:r>
              <a:rPr lang="en-US" sz="3699">
                <a:solidFill>
                  <a:srgbClr val="191824"/>
                </a:solidFill>
                <a:latin typeface="HK Grotesk Bold"/>
              </a:rPr>
              <a:t>•Problem Statement</a:t>
            </a:r>
          </a:p>
          <a:p>
            <a:pPr>
              <a:lnSpc>
                <a:spcPts val="4439"/>
              </a:lnSpc>
            </a:pPr>
            <a:r>
              <a:rPr lang="en-US" sz="3699">
                <a:solidFill>
                  <a:srgbClr val="191824"/>
                </a:solidFill>
                <a:latin typeface="HK Grotesk Bold"/>
              </a:rPr>
              <a:t>•Dataset Snapshot</a:t>
            </a:r>
          </a:p>
          <a:p>
            <a:pPr>
              <a:lnSpc>
                <a:spcPts val="4439"/>
              </a:lnSpc>
            </a:pPr>
            <a:r>
              <a:rPr lang="en-US" sz="3699">
                <a:solidFill>
                  <a:srgbClr val="191824"/>
                </a:solidFill>
                <a:latin typeface="HK Grotesk Bold"/>
              </a:rPr>
              <a:t>•Project Objectives/ features</a:t>
            </a:r>
          </a:p>
          <a:p>
            <a:pPr marL="798825" lvl="1" indent="-399412">
              <a:lnSpc>
                <a:spcPts val="4439"/>
              </a:lnSpc>
              <a:buFont typeface="Arial"/>
              <a:buChar char="•"/>
            </a:pPr>
            <a:r>
              <a:rPr lang="en-US" sz="3699">
                <a:solidFill>
                  <a:srgbClr val="191824"/>
                </a:solidFill>
                <a:latin typeface="HK Grotesk Bold"/>
              </a:rPr>
              <a:t>   Identify Popular Keywords</a:t>
            </a:r>
          </a:p>
          <a:p>
            <a:pPr marL="798825" lvl="1" indent="-399412">
              <a:lnSpc>
                <a:spcPts val="4439"/>
              </a:lnSpc>
              <a:buFont typeface="Arial"/>
              <a:buChar char="•"/>
            </a:pPr>
            <a:r>
              <a:rPr lang="en-US" sz="3699">
                <a:solidFill>
                  <a:srgbClr val="191824"/>
                </a:solidFill>
                <a:latin typeface="HK Grotesk Bold"/>
              </a:rPr>
              <a:t>   Sentiment Analysis</a:t>
            </a:r>
          </a:p>
          <a:p>
            <a:pPr marL="798825" lvl="1" indent="-399412">
              <a:lnSpc>
                <a:spcPts val="4439"/>
              </a:lnSpc>
              <a:buFont typeface="Arial"/>
              <a:buChar char="•"/>
            </a:pPr>
            <a:r>
              <a:rPr lang="en-US" sz="3699">
                <a:solidFill>
                  <a:srgbClr val="191824"/>
                </a:solidFill>
                <a:latin typeface="HK Grotesk Bold"/>
              </a:rPr>
              <a:t>   Misinformation Detection</a:t>
            </a:r>
          </a:p>
          <a:p>
            <a:pPr marL="798825" lvl="1" indent="-399412">
              <a:lnSpc>
                <a:spcPts val="4439"/>
              </a:lnSpc>
              <a:buFont typeface="Arial"/>
              <a:buChar char="•"/>
            </a:pPr>
            <a:r>
              <a:rPr lang="en-US" sz="3699">
                <a:solidFill>
                  <a:srgbClr val="191824"/>
                </a:solidFill>
                <a:latin typeface="HK Grotesk Bold"/>
              </a:rPr>
              <a:t>   Identify the Most Influential Comments</a:t>
            </a:r>
          </a:p>
          <a:p>
            <a:pPr marL="798825" lvl="1" indent="-399412">
              <a:lnSpc>
                <a:spcPts val="4439"/>
              </a:lnSpc>
              <a:buFont typeface="Arial"/>
              <a:buChar char="•"/>
            </a:pPr>
            <a:r>
              <a:rPr lang="en-US" sz="3699">
                <a:solidFill>
                  <a:srgbClr val="191824"/>
                </a:solidFill>
                <a:latin typeface="HK Grotesk Bold"/>
              </a:rPr>
              <a:t>   Subreddit Popularity Analysis</a:t>
            </a:r>
          </a:p>
          <a:p>
            <a:pPr marL="798825" lvl="1" indent="-399412">
              <a:lnSpc>
                <a:spcPts val="4439"/>
              </a:lnSpc>
              <a:buFont typeface="Arial"/>
              <a:buChar char="•"/>
            </a:pPr>
            <a:r>
              <a:rPr lang="en-US" sz="3699">
                <a:solidFill>
                  <a:srgbClr val="191824"/>
                </a:solidFill>
                <a:latin typeface="HK Grotesk Bold"/>
              </a:rPr>
              <a:t>   Word Cloud</a:t>
            </a:r>
          </a:p>
          <a:p>
            <a:pPr>
              <a:lnSpc>
                <a:spcPts val="4439"/>
              </a:lnSpc>
            </a:pPr>
            <a:r>
              <a:rPr lang="en-US" sz="3699">
                <a:solidFill>
                  <a:srgbClr val="191824"/>
                </a:solidFill>
                <a:latin typeface="HK Grotesk Bold"/>
              </a:rPr>
              <a:t>•Conclusion</a:t>
            </a:r>
          </a:p>
          <a:p>
            <a:pPr>
              <a:lnSpc>
                <a:spcPts val="5760"/>
              </a:lnSpc>
            </a:pPr>
            <a:endParaRPr lang="en-US" sz="3699">
              <a:solidFill>
                <a:srgbClr val="191824"/>
              </a:solidFill>
              <a:latin typeface="HK Grotesk Bold"/>
            </a:endParaRPr>
          </a:p>
          <a:p>
            <a:pPr>
              <a:lnSpc>
                <a:spcPts val="5760"/>
              </a:lnSpc>
            </a:pPr>
            <a:endParaRPr lang="en-US" sz="3699">
              <a:solidFill>
                <a:srgbClr val="191824"/>
              </a:solidFill>
              <a:latin typeface="HK Grotesk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5721319" y="947799"/>
            <a:ext cx="10264276" cy="990021"/>
          </a:xfrm>
          <a:prstGeom prst="rect">
            <a:avLst/>
          </a:prstGeom>
        </p:spPr>
        <p:txBody>
          <a:bodyPr lIns="0" tIns="0" rIns="0" bIns="0" rtlCol="0" anchor="t">
            <a:spAutoFit/>
          </a:bodyPr>
          <a:lstStyle/>
          <a:p>
            <a:pPr>
              <a:lnSpc>
                <a:spcPts val="7699"/>
              </a:lnSpc>
            </a:pPr>
            <a:r>
              <a:rPr lang="en-US" sz="6999">
                <a:solidFill>
                  <a:srgbClr val="FFFFFF"/>
                </a:solidFill>
                <a:latin typeface="HK Grotesk Bold"/>
              </a:rPr>
              <a:t>CONCLUSION</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4" name="TextBox 4"/>
          <p:cNvSpPr txBox="1"/>
          <p:nvPr/>
        </p:nvSpPr>
        <p:spPr>
          <a:xfrm>
            <a:off x="1801146" y="1942465"/>
            <a:ext cx="14821301" cy="7354570"/>
          </a:xfrm>
          <a:prstGeom prst="rect">
            <a:avLst/>
          </a:prstGeom>
        </p:spPr>
        <p:txBody>
          <a:bodyPr lIns="0" tIns="0" rIns="0" bIns="0" rtlCol="0" anchor="t">
            <a:spAutoFit/>
          </a:bodyPr>
          <a:lstStyle/>
          <a:p>
            <a:pPr>
              <a:lnSpc>
                <a:spcPts val="7279"/>
              </a:lnSpc>
              <a:spcBef>
                <a:spcPct val="0"/>
              </a:spcBef>
            </a:pPr>
            <a:r>
              <a:rPr lang="en-US" sz="5199">
                <a:solidFill>
                  <a:srgbClr val="FFFFFF"/>
                </a:solidFill>
                <a:latin typeface="Canva Sans Bold"/>
              </a:rPr>
              <a:t>Our project delves into Reddit conversations on climate change, employing advanced tools to grasp public sentiments, tackle misinformation, and empower policymakers and researchers with data-driven strategies—a step toward fostering a more informed and engaged public in the face of the global challenge that is climate change.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1312" y="3885586"/>
            <a:ext cx="15010118" cy="2515828"/>
            <a:chOff x="0" y="0"/>
            <a:chExt cx="20013491" cy="3354437"/>
          </a:xfrm>
        </p:grpSpPr>
        <p:sp>
          <p:nvSpPr>
            <p:cNvPr id="3" name="TextBox 3"/>
            <p:cNvSpPr txBox="1"/>
            <p:nvPr/>
          </p:nvSpPr>
          <p:spPr>
            <a:xfrm>
              <a:off x="0" y="95250"/>
              <a:ext cx="20013491" cy="1928278"/>
            </a:xfrm>
            <a:prstGeom prst="rect">
              <a:avLst/>
            </a:prstGeom>
          </p:spPr>
          <p:txBody>
            <a:bodyPr lIns="0" tIns="0" rIns="0" bIns="0" rtlCol="0" anchor="t">
              <a:spAutoFit/>
            </a:bodyPr>
            <a:lstStyle/>
            <a:p>
              <a:pPr algn="ctr">
                <a:lnSpc>
                  <a:spcPts val="10999"/>
                </a:lnSpc>
              </a:pPr>
              <a:r>
                <a:rPr lang="en-US" sz="9999">
                  <a:solidFill>
                    <a:srgbClr val="191824"/>
                  </a:solidFill>
                  <a:latin typeface="HK Grotesk Bold"/>
                </a:rPr>
                <a:t>Thank You!</a:t>
              </a:r>
            </a:p>
          </p:txBody>
        </p:sp>
        <p:sp>
          <p:nvSpPr>
            <p:cNvPr id="4" name="TextBox 4"/>
            <p:cNvSpPr txBox="1"/>
            <p:nvPr/>
          </p:nvSpPr>
          <p:spPr>
            <a:xfrm>
              <a:off x="0" y="2779270"/>
              <a:ext cx="20013491" cy="575167"/>
            </a:xfrm>
            <a:prstGeom prst="rect">
              <a:avLst/>
            </a:prstGeom>
          </p:spPr>
          <p:txBody>
            <a:bodyPr lIns="0" tIns="0" rIns="0" bIns="0" rtlCol="0" anchor="t">
              <a:spAutoFit/>
            </a:bodyPr>
            <a:lstStyle/>
            <a:p>
              <a:pPr marL="0" lvl="0" indent="0" algn="ctr">
                <a:lnSpc>
                  <a:spcPts val="3509"/>
                </a:lnSpc>
                <a:spcBef>
                  <a:spcPct val="0"/>
                </a:spcBef>
              </a:pPr>
              <a:endParaRPr/>
            </a:p>
          </p:txBody>
        </p:sp>
      </p:grpSp>
      <p:grpSp>
        <p:nvGrpSpPr>
          <p:cNvPr id="5" name="Group 5"/>
          <p:cNvGrpSpPr/>
          <p:nvPr/>
        </p:nvGrpSpPr>
        <p:grpSpPr>
          <a:xfrm rot="-10800000">
            <a:off x="-2093958" y="-358254"/>
            <a:ext cx="4462578" cy="4462578"/>
            <a:chOff x="0" y="0"/>
            <a:chExt cx="5950103" cy="5950103"/>
          </a:xfrm>
        </p:grpSpPr>
        <p:sp>
          <p:nvSpPr>
            <p:cNvPr id="6" name="Freeform 6"/>
            <p:cNvSpPr/>
            <p:nvPr/>
          </p:nvSpPr>
          <p:spPr>
            <a:xfrm>
              <a:off x="0" y="0"/>
              <a:ext cx="5950103" cy="5950103"/>
            </a:xfrm>
            <a:custGeom>
              <a:avLst/>
              <a:gdLst/>
              <a:ahLst/>
              <a:cxnLst/>
              <a:rect l="l" t="t" r="r" b="b"/>
              <a:pathLst>
                <a:path w="5950103" h="5950103">
                  <a:moveTo>
                    <a:pt x="0" y="0"/>
                  </a:moveTo>
                  <a:lnTo>
                    <a:pt x="5950103" y="0"/>
                  </a:lnTo>
                  <a:lnTo>
                    <a:pt x="5950103" y="5950103"/>
                  </a:lnTo>
                  <a:lnTo>
                    <a:pt x="0" y="5950103"/>
                  </a:lnTo>
                  <a:lnTo>
                    <a:pt x="0" y="0"/>
                  </a:lnTo>
                  <a:close/>
                </a:path>
              </a:pathLst>
            </a:custGeom>
            <a:blipFill>
              <a:blip r:embed="rId2"/>
              <a:stretch>
                <a:fillRect/>
              </a:stretch>
            </a:blipFill>
          </p:spPr>
          <p:txBody>
            <a:bodyPr/>
            <a:lstStyle/>
            <a:p>
              <a:endParaRPr lang="en-US"/>
            </a:p>
          </p:txBody>
        </p:sp>
        <p:sp>
          <p:nvSpPr>
            <p:cNvPr id="7" name="Freeform 7"/>
            <p:cNvSpPr/>
            <p:nvPr/>
          </p:nvSpPr>
          <p:spPr>
            <a:xfrm rot="-10800000">
              <a:off x="0" y="463703"/>
              <a:ext cx="4152839" cy="4549923"/>
            </a:xfrm>
            <a:custGeom>
              <a:avLst/>
              <a:gdLst/>
              <a:ahLst/>
              <a:cxnLst/>
              <a:rect l="l" t="t" r="r" b="b"/>
              <a:pathLst>
                <a:path w="4152839" h="4549923">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grpSp>
        <p:nvGrpSpPr>
          <p:cNvPr id="8" name="Group 8"/>
          <p:cNvGrpSpPr/>
          <p:nvPr/>
        </p:nvGrpSpPr>
        <p:grpSpPr>
          <a:xfrm>
            <a:off x="16056711" y="6233855"/>
            <a:ext cx="4462578" cy="4462578"/>
            <a:chOff x="0" y="0"/>
            <a:chExt cx="5950103" cy="5950103"/>
          </a:xfrm>
        </p:grpSpPr>
        <p:sp>
          <p:nvSpPr>
            <p:cNvPr id="9" name="Freeform 9"/>
            <p:cNvSpPr/>
            <p:nvPr/>
          </p:nvSpPr>
          <p:spPr>
            <a:xfrm>
              <a:off x="0" y="0"/>
              <a:ext cx="5950103" cy="5950103"/>
            </a:xfrm>
            <a:custGeom>
              <a:avLst/>
              <a:gdLst/>
              <a:ahLst/>
              <a:cxnLst/>
              <a:rect l="l" t="t" r="r" b="b"/>
              <a:pathLst>
                <a:path w="5950103" h="5950103">
                  <a:moveTo>
                    <a:pt x="0" y="0"/>
                  </a:moveTo>
                  <a:lnTo>
                    <a:pt x="5950103" y="0"/>
                  </a:lnTo>
                  <a:lnTo>
                    <a:pt x="5950103" y="5950103"/>
                  </a:lnTo>
                  <a:lnTo>
                    <a:pt x="0" y="5950103"/>
                  </a:lnTo>
                  <a:lnTo>
                    <a:pt x="0" y="0"/>
                  </a:lnTo>
                  <a:close/>
                </a:path>
              </a:pathLst>
            </a:custGeom>
            <a:blipFill>
              <a:blip r:embed="rId2"/>
              <a:stretch>
                <a:fillRect/>
              </a:stretch>
            </a:blipFill>
          </p:spPr>
          <p:txBody>
            <a:bodyPr/>
            <a:lstStyle/>
            <a:p>
              <a:endParaRPr lang="en-US"/>
            </a:p>
          </p:txBody>
        </p:sp>
        <p:sp>
          <p:nvSpPr>
            <p:cNvPr id="10" name="Freeform 10"/>
            <p:cNvSpPr/>
            <p:nvPr/>
          </p:nvSpPr>
          <p:spPr>
            <a:xfrm rot="-10800000">
              <a:off x="0" y="463703"/>
              <a:ext cx="4152839" cy="4549923"/>
            </a:xfrm>
            <a:custGeom>
              <a:avLst/>
              <a:gdLst/>
              <a:ahLst/>
              <a:cxnLst/>
              <a:rect l="l" t="t" r="r" b="b"/>
              <a:pathLst>
                <a:path w="4152839" h="4549923">
                  <a:moveTo>
                    <a:pt x="0" y="0"/>
                  </a:moveTo>
                  <a:lnTo>
                    <a:pt x="4152839" y="0"/>
                  </a:lnTo>
                  <a:lnTo>
                    <a:pt x="4152839" y="4549923"/>
                  </a:lnTo>
                  <a:lnTo>
                    <a:pt x="0" y="45499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5793577" y="1104900"/>
            <a:ext cx="9971454" cy="1212850"/>
          </a:xfrm>
          <a:prstGeom prst="rect">
            <a:avLst/>
          </a:prstGeom>
        </p:spPr>
        <p:txBody>
          <a:bodyPr lIns="0" tIns="0" rIns="0" bIns="0" rtlCol="0" anchor="t">
            <a:spAutoFit/>
          </a:bodyPr>
          <a:lstStyle/>
          <a:p>
            <a:pPr>
              <a:lnSpc>
                <a:spcPts val="9349"/>
              </a:lnSpc>
            </a:pPr>
            <a:r>
              <a:rPr lang="en-US" sz="8499">
                <a:solidFill>
                  <a:srgbClr val="FFFFFF"/>
                </a:solidFill>
                <a:latin typeface="HK Grotesk Bold"/>
              </a:rPr>
              <a:t>Project Background​</a:t>
            </a:r>
          </a:p>
        </p:txBody>
      </p:sp>
      <p:sp>
        <p:nvSpPr>
          <p:cNvPr id="3" name="TextBox 3"/>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03</a:t>
            </a:r>
          </a:p>
        </p:txBody>
      </p:sp>
      <p:grpSp>
        <p:nvGrpSpPr>
          <p:cNvPr id="4" name="Group 4"/>
          <p:cNvGrpSpPr/>
          <p:nvPr/>
        </p:nvGrpSpPr>
        <p:grpSpPr>
          <a:xfrm>
            <a:off x="1028700" y="3349205"/>
            <a:ext cx="3925040" cy="5909095"/>
            <a:chOff x="0" y="0"/>
            <a:chExt cx="5233387" cy="7878794"/>
          </a:xfrm>
        </p:grpSpPr>
        <p:sp>
          <p:nvSpPr>
            <p:cNvPr id="5" name="Freeform 5"/>
            <p:cNvSpPr/>
            <p:nvPr/>
          </p:nvSpPr>
          <p:spPr>
            <a:xfrm>
              <a:off x="1525626" y="0"/>
              <a:ext cx="3707761" cy="7397029"/>
            </a:xfrm>
            <a:custGeom>
              <a:avLst/>
              <a:gdLst/>
              <a:ahLst/>
              <a:cxnLst/>
              <a:rect l="l" t="t" r="r" b="b"/>
              <a:pathLst>
                <a:path w="3707761" h="7397029">
                  <a:moveTo>
                    <a:pt x="0" y="0"/>
                  </a:moveTo>
                  <a:lnTo>
                    <a:pt x="3707761" y="0"/>
                  </a:lnTo>
                  <a:lnTo>
                    <a:pt x="3707761" y="7397029"/>
                  </a:lnTo>
                  <a:lnTo>
                    <a:pt x="0" y="7397029"/>
                  </a:lnTo>
                  <a:lnTo>
                    <a:pt x="0" y="0"/>
                  </a:lnTo>
                  <a:close/>
                </a:path>
              </a:pathLst>
            </a:custGeom>
            <a:blipFill>
              <a:blip r:embed="rId2"/>
              <a:stretch>
                <a:fillRect/>
              </a:stretch>
            </a:blipFill>
          </p:spPr>
          <p:txBody>
            <a:bodyPr/>
            <a:lstStyle/>
            <a:p>
              <a:endParaRPr lang="en-US"/>
            </a:p>
          </p:txBody>
        </p:sp>
        <p:sp>
          <p:nvSpPr>
            <p:cNvPr id="6" name="Freeform 6"/>
            <p:cNvSpPr/>
            <p:nvPr/>
          </p:nvSpPr>
          <p:spPr>
            <a:xfrm>
              <a:off x="0" y="4137646"/>
              <a:ext cx="3217387" cy="3741148"/>
            </a:xfrm>
            <a:custGeom>
              <a:avLst/>
              <a:gdLst/>
              <a:ahLst/>
              <a:cxnLst/>
              <a:rect l="l" t="t" r="r" b="b"/>
              <a:pathLst>
                <a:path w="3217387" h="3741148">
                  <a:moveTo>
                    <a:pt x="0" y="0"/>
                  </a:moveTo>
                  <a:lnTo>
                    <a:pt x="3217387" y="0"/>
                  </a:lnTo>
                  <a:lnTo>
                    <a:pt x="3217387" y="3741148"/>
                  </a:lnTo>
                  <a:lnTo>
                    <a:pt x="0" y="37411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7" name="TextBox 7"/>
          <p:cNvSpPr txBox="1"/>
          <p:nvPr/>
        </p:nvSpPr>
        <p:spPr>
          <a:xfrm>
            <a:off x="5318089" y="3339680"/>
            <a:ext cx="11941211" cy="5829300"/>
          </a:xfrm>
          <a:prstGeom prst="rect">
            <a:avLst/>
          </a:prstGeom>
        </p:spPr>
        <p:txBody>
          <a:bodyPr lIns="0" tIns="0" rIns="0" bIns="0" rtlCol="0" anchor="t">
            <a:spAutoFit/>
          </a:bodyPr>
          <a:lstStyle/>
          <a:p>
            <a:pPr>
              <a:lnSpc>
                <a:spcPts val="3558"/>
              </a:lnSpc>
              <a:spcBef>
                <a:spcPct val="0"/>
              </a:spcBef>
            </a:pPr>
            <a:r>
              <a:rPr lang="en-US" sz="2965">
                <a:solidFill>
                  <a:srgbClr val="FFFFFF"/>
                </a:solidFill>
                <a:latin typeface="HK Grotesk Medium"/>
              </a:rPr>
              <a:t>Climate change stands as one of the defining challenges of our era, impacting communities globally. To comprehend how the public perceives and engages with this critical issue, our research targets the dynamic landscape of climate change discussions on Reddit. Through advanced Natural Language Processing (NLP), we aim to delve into the sentiments, narratives, and influential voices within these online conversations. As the effects of climate change reverberate worldwide, this project strives to offer nuanced insights into public perspectives, ultimately contributing to data-driven solutions for this pressing global concern. on, addressing critical challenges related to data privacy, real-time processing, and efficiency improvement, while ensuring seamless integration into existing AV systems and reliable operation in diverse automotive environments.​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985595" y="1028700"/>
            <a:ext cx="1273705" cy="371475"/>
          </a:xfrm>
          <a:prstGeom prst="rect">
            <a:avLst/>
          </a:prstGeom>
        </p:spPr>
        <p:txBody>
          <a:bodyPr lIns="0" tIns="0" rIns="0" bIns="0" rtlCol="0" anchor="t">
            <a:spAutoFit/>
          </a:bodyPr>
          <a:lstStyle/>
          <a:p>
            <a:pPr algn="r">
              <a:lnSpc>
                <a:spcPts val="2999"/>
              </a:lnSpc>
            </a:pPr>
            <a:r>
              <a:rPr lang="en-US" sz="2499">
                <a:solidFill>
                  <a:srgbClr val="000000"/>
                </a:solidFill>
                <a:latin typeface="HK Grotesk Medium"/>
              </a:rPr>
              <a:t>04</a:t>
            </a:r>
          </a:p>
        </p:txBody>
      </p:sp>
      <p:sp>
        <p:nvSpPr>
          <p:cNvPr id="3" name="TextBox 3"/>
          <p:cNvSpPr txBox="1"/>
          <p:nvPr/>
        </p:nvSpPr>
        <p:spPr>
          <a:xfrm>
            <a:off x="906065" y="2433637"/>
            <a:ext cx="16475870" cy="5410200"/>
          </a:xfrm>
          <a:prstGeom prst="rect">
            <a:avLst/>
          </a:prstGeom>
        </p:spPr>
        <p:txBody>
          <a:bodyPr lIns="0" tIns="0" rIns="0" bIns="0" rtlCol="0" anchor="t">
            <a:spAutoFit/>
          </a:bodyPr>
          <a:lstStyle/>
          <a:p>
            <a:pPr marL="858112" lvl="1" indent="-429056">
              <a:lnSpc>
                <a:spcPts val="4769"/>
              </a:lnSpc>
              <a:buFont typeface="Arial"/>
              <a:buChar char="•"/>
            </a:pPr>
            <a:r>
              <a:rPr lang="en-US" sz="3974">
                <a:solidFill>
                  <a:srgbClr val="000000"/>
                </a:solidFill>
                <a:latin typeface="HK Grotesk Medium"/>
              </a:rPr>
              <a:t>Global Challenge: Climate change demands urgent solutions.​</a:t>
            </a:r>
          </a:p>
          <a:p>
            <a:pPr marL="858112" lvl="1" indent="-429056">
              <a:lnSpc>
                <a:spcPts val="4769"/>
              </a:lnSpc>
              <a:buFont typeface="Arial"/>
              <a:buChar char="•"/>
            </a:pPr>
            <a:r>
              <a:rPr lang="en-US" sz="3974">
                <a:solidFill>
                  <a:srgbClr val="000000"/>
                </a:solidFill>
                <a:latin typeface="HK Grotesk Medium"/>
              </a:rPr>
              <a:t>Social Media Role: Key in understanding public views and engagement.​</a:t>
            </a:r>
          </a:p>
          <a:p>
            <a:pPr marL="858112" lvl="1" indent="-429056">
              <a:lnSpc>
                <a:spcPts val="4769"/>
              </a:lnSpc>
              <a:buFont typeface="Arial"/>
              <a:buChar char="•"/>
            </a:pPr>
            <a:r>
              <a:rPr lang="en-US" sz="3974">
                <a:solidFill>
                  <a:srgbClr val="000000"/>
                </a:solidFill>
                <a:latin typeface="HK Grotesk Medium"/>
              </a:rPr>
              <a:t>Research Objective: Analyze Reddit's climate change discussions.​</a:t>
            </a:r>
          </a:p>
          <a:p>
            <a:pPr marL="1716224" lvl="2" indent="-572075">
              <a:lnSpc>
                <a:spcPts val="4769"/>
              </a:lnSpc>
              <a:buFont typeface="Arial"/>
              <a:buChar char="⚬"/>
            </a:pPr>
            <a:r>
              <a:rPr lang="en-US" sz="3974">
                <a:solidFill>
                  <a:srgbClr val="000000"/>
                </a:solidFill>
                <a:latin typeface="HK Grotesk"/>
              </a:rPr>
              <a:t> </a:t>
            </a:r>
            <a:r>
              <a:rPr lang="en-US" sz="3974">
                <a:solidFill>
                  <a:srgbClr val="000000"/>
                </a:solidFill>
                <a:latin typeface="HK Grotesk Medium"/>
              </a:rPr>
              <a:t>Focus Areas​</a:t>
            </a:r>
          </a:p>
          <a:p>
            <a:pPr marL="1716224" lvl="2" indent="-572075">
              <a:lnSpc>
                <a:spcPts val="4769"/>
              </a:lnSpc>
              <a:buFont typeface="Arial"/>
              <a:buChar char="⚬"/>
            </a:pPr>
            <a:r>
              <a:rPr lang="en-US" sz="3974">
                <a:solidFill>
                  <a:srgbClr val="000000"/>
                </a:solidFill>
                <a:latin typeface="HK Grotesk Medium"/>
              </a:rPr>
              <a:t> Identify key topics and attitudes.​</a:t>
            </a:r>
          </a:p>
          <a:p>
            <a:pPr marL="1716224" lvl="2" indent="-572075">
              <a:lnSpc>
                <a:spcPts val="4769"/>
              </a:lnSpc>
              <a:buFont typeface="Arial"/>
              <a:buChar char="⚬"/>
            </a:pPr>
            <a:r>
              <a:rPr lang="en-US" sz="3974">
                <a:solidFill>
                  <a:srgbClr val="000000"/>
                </a:solidFill>
                <a:latin typeface="HK Grotesk"/>
              </a:rPr>
              <a:t> </a:t>
            </a:r>
            <a:r>
              <a:rPr lang="en-US" sz="3974">
                <a:solidFill>
                  <a:srgbClr val="000000"/>
                </a:solidFill>
                <a:latin typeface="HK Grotesk Medium"/>
              </a:rPr>
              <a:t>Analyze user interactions and engagement.​</a:t>
            </a:r>
          </a:p>
          <a:p>
            <a:pPr marL="1716224" lvl="2" indent="-572075">
              <a:lnSpc>
                <a:spcPts val="4769"/>
              </a:lnSpc>
              <a:buFont typeface="Arial"/>
              <a:buChar char="⚬"/>
            </a:pPr>
            <a:r>
              <a:rPr lang="en-US" sz="3974">
                <a:solidFill>
                  <a:srgbClr val="000000"/>
                </a:solidFill>
                <a:latin typeface="HK Grotesk"/>
              </a:rPr>
              <a:t> </a:t>
            </a:r>
            <a:r>
              <a:rPr lang="en-US" sz="3974">
                <a:solidFill>
                  <a:srgbClr val="000000"/>
                </a:solidFill>
                <a:latin typeface="HK Grotesk Medium"/>
              </a:rPr>
              <a:t>Actionable Insights: Guide effective climate change strategies for   policymakers, organizations, and researchers.</a:t>
            </a:r>
          </a:p>
        </p:txBody>
      </p:sp>
      <p:sp>
        <p:nvSpPr>
          <p:cNvPr id="4" name="TextBox 4"/>
          <p:cNvSpPr txBox="1"/>
          <p:nvPr/>
        </p:nvSpPr>
        <p:spPr>
          <a:xfrm>
            <a:off x="4250853" y="527050"/>
            <a:ext cx="9762301" cy="1212850"/>
          </a:xfrm>
          <a:prstGeom prst="rect">
            <a:avLst/>
          </a:prstGeom>
        </p:spPr>
        <p:txBody>
          <a:bodyPr lIns="0" tIns="0" rIns="0" bIns="0" rtlCol="0" anchor="t">
            <a:spAutoFit/>
          </a:bodyPr>
          <a:lstStyle/>
          <a:p>
            <a:pPr>
              <a:lnSpc>
                <a:spcPts val="9349"/>
              </a:lnSpc>
            </a:pPr>
            <a:r>
              <a:rPr lang="en-US" sz="8499">
                <a:solidFill>
                  <a:srgbClr val="000000"/>
                </a:solidFill>
                <a:latin typeface="HK Grotesk Bold"/>
              </a:rPr>
              <a:t>Problem Statement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525" y="0"/>
            <a:ext cx="18288000" cy="10287000"/>
          </a:xfrm>
          <a:prstGeom prst="rect">
            <a:avLst/>
          </a:prstGeom>
          <a:solidFill>
            <a:srgbClr val="191824"/>
          </a:solidFill>
        </p:spPr>
        <p:txBody>
          <a:bodyPr/>
          <a:lstStyle/>
          <a:p>
            <a:endParaRPr lang="en-US"/>
          </a:p>
        </p:txBody>
      </p:sp>
      <p:sp>
        <p:nvSpPr>
          <p:cNvPr id="3" name="Freeform 3"/>
          <p:cNvSpPr/>
          <p:nvPr/>
        </p:nvSpPr>
        <p:spPr>
          <a:xfrm>
            <a:off x="3549350" y="1619331"/>
            <a:ext cx="11189300" cy="7940727"/>
          </a:xfrm>
          <a:custGeom>
            <a:avLst/>
            <a:gdLst/>
            <a:ahLst/>
            <a:cxnLst/>
            <a:rect l="l" t="t" r="r" b="b"/>
            <a:pathLst>
              <a:path w="11189300" h="7940727">
                <a:moveTo>
                  <a:pt x="0" y="0"/>
                </a:moveTo>
                <a:lnTo>
                  <a:pt x="11189300" y="0"/>
                </a:lnTo>
                <a:lnTo>
                  <a:pt x="11189300" y="7940728"/>
                </a:lnTo>
                <a:lnTo>
                  <a:pt x="0" y="7940728"/>
                </a:lnTo>
                <a:lnTo>
                  <a:pt x="0" y="0"/>
                </a:lnTo>
                <a:close/>
              </a:path>
            </a:pathLst>
          </a:custGeom>
          <a:blipFill>
            <a:blip r:embed="rId2"/>
            <a:stretch>
              <a:fillRect t="-393" b="-797"/>
            </a:stretch>
          </a:blipFill>
        </p:spPr>
        <p:txBody>
          <a:bodyPr/>
          <a:lstStyle/>
          <a:p>
            <a:endParaRPr lang="en-US"/>
          </a:p>
        </p:txBody>
      </p:sp>
      <p:sp>
        <p:nvSpPr>
          <p:cNvPr id="4" name="TextBox 4"/>
          <p:cNvSpPr txBox="1"/>
          <p:nvPr/>
        </p:nvSpPr>
        <p:spPr>
          <a:xfrm>
            <a:off x="1028700" y="464503"/>
            <a:ext cx="14700149" cy="804545"/>
          </a:xfrm>
          <a:prstGeom prst="rect">
            <a:avLst/>
          </a:prstGeom>
        </p:spPr>
        <p:txBody>
          <a:bodyPr lIns="0" tIns="0" rIns="0" bIns="0" rtlCol="0" anchor="t">
            <a:spAutoFit/>
          </a:bodyPr>
          <a:lstStyle/>
          <a:p>
            <a:pPr>
              <a:lnSpc>
                <a:spcPts val="6159"/>
              </a:lnSpc>
            </a:pPr>
            <a:r>
              <a:rPr lang="en-US" sz="5599">
                <a:solidFill>
                  <a:srgbClr val="FFFFFF"/>
                </a:solidFill>
                <a:latin typeface="HK Grotesk Bold"/>
              </a:rPr>
              <a:t>DATASET SNIPPET</a:t>
            </a:r>
          </a:p>
        </p:txBody>
      </p:sp>
      <p:sp>
        <p:nvSpPr>
          <p:cNvPr id="5" name="TextBox 5"/>
          <p:cNvSpPr txBox="1"/>
          <p:nvPr/>
        </p:nvSpPr>
        <p:spPr>
          <a:xfrm>
            <a:off x="15985595" y="657225"/>
            <a:ext cx="1273705" cy="371475"/>
          </a:xfrm>
          <a:prstGeom prst="rect">
            <a:avLst/>
          </a:prstGeom>
        </p:spPr>
        <p:txBody>
          <a:bodyPr lIns="0" tIns="0" rIns="0" bIns="0" rtlCol="0" anchor="t">
            <a:spAutoFit/>
          </a:bodyPr>
          <a:lstStyle/>
          <a:p>
            <a:pPr algn="r">
              <a:lnSpc>
                <a:spcPts val="2999"/>
              </a:lnSpc>
            </a:pPr>
            <a:r>
              <a:rPr lang="en-US" sz="2499">
                <a:solidFill>
                  <a:srgbClr val="FFFFFF"/>
                </a:solidFill>
                <a:latin typeface="HK Grotesk Bold"/>
              </a:rPr>
              <a:t>05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14800" y="419100"/>
            <a:ext cx="9761458" cy="976934"/>
          </a:xfrm>
          <a:prstGeom prst="rect">
            <a:avLst/>
          </a:prstGeom>
        </p:spPr>
        <p:txBody>
          <a:bodyPr wrap="square" lIns="0" tIns="0" rIns="0" bIns="0" rtlCol="0" anchor="t">
            <a:spAutoFit/>
          </a:bodyPr>
          <a:lstStyle/>
          <a:p>
            <a:pPr algn="ctr">
              <a:lnSpc>
                <a:spcPts val="7679"/>
              </a:lnSpc>
              <a:spcBef>
                <a:spcPct val="0"/>
              </a:spcBef>
            </a:pPr>
            <a:r>
              <a:rPr lang="en-US" sz="6399" dirty="0">
                <a:solidFill>
                  <a:srgbClr val="191824"/>
                </a:solidFill>
                <a:latin typeface="Times New Roman Medium"/>
              </a:rPr>
              <a:t>Identify Popular Keywords</a:t>
            </a:r>
          </a:p>
        </p:txBody>
      </p:sp>
      <p:sp>
        <p:nvSpPr>
          <p:cNvPr id="3" name="TextBox 3"/>
          <p:cNvSpPr txBox="1"/>
          <p:nvPr/>
        </p:nvSpPr>
        <p:spPr>
          <a:xfrm>
            <a:off x="1527964" y="1820939"/>
            <a:ext cx="15232073" cy="8102379"/>
          </a:xfrm>
          <a:prstGeom prst="rect">
            <a:avLst/>
          </a:prstGeom>
        </p:spPr>
        <p:txBody>
          <a:bodyPr lIns="0" tIns="0" rIns="0" bIns="0" rtlCol="0" anchor="t">
            <a:spAutoFit/>
          </a:bodyPr>
          <a:lstStyle/>
          <a:p>
            <a:pPr>
              <a:lnSpc>
                <a:spcPts val="4912"/>
              </a:lnSpc>
            </a:pPr>
            <a:r>
              <a:rPr lang="en-US" sz="3508" dirty="0">
                <a:solidFill>
                  <a:srgbClr val="191824"/>
                </a:solidFill>
                <a:latin typeface="Times New Roman"/>
              </a:rPr>
              <a:t>TF-IDF Overview:(Term Frequency-Inverse Document Frequency.)</a:t>
            </a:r>
          </a:p>
          <a:p>
            <a:pPr marL="757529" lvl="1" indent="-378764">
              <a:lnSpc>
                <a:spcPts val="4912"/>
              </a:lnSpc>
              <a:buFont typeface="Arial"/>
              <a:buChar char="•"/>
            </a:pPr>
            <a:r>
              <a:rPr lang="en-US" sz="3508" dirty="0">
                <a:solidFill>
                  <a:srgbClr val="191824"/>
                </a:solidFill>
                <a:latin typeface="Times New Roman Bold"/>
              </a:rPr>
              <a:t>Importance </a:t>
            </a:r>
            <a:r>
              <a:rPr lang="en-US" sz="3508" dirty="0">
                <a:solidFill>
                  <a:srgbClr val="191824"/>
                </a:solidFill>
                <a:latin typeface="Times New Roman"/>
              </a:rPr>
              <a:t>of a word in a document .</a:t>
            </a:r>
          </a:p>
          <a:p>
            <a:pPr marL="757529" lvl="1" indent="-378764">
              <a:lnSpc>
                <a:spcPts val="4912"/>
              </a:lnSpc>
              <a:buFont typeface="Arial"/>
              <a:buChar char="•"/>
            </a:pPr>
            <a:r>
              <a:rPr lang="en-US" sz="3508" dirty="0">
                <a:solidFill>
                  <a:srgbClr val="191824"/>
                </a:solidFill>
                <a:latin typeface="Times New Roman Bold"/>
              </a:rPr>
              <a:t>Conversion of Text to TF-IDF Matrix</a:t>
            </a:r>
            <a:r>
              <a:rPr lang="en-US" sz="3508" dirty="0">
                <a:solidFill>
                  <a:srgbClr val="191824"/>
                </a:solidFill>
                <a:latin typeface="Times New Roman"/>
              </a:rPr>
              <a:t>:</a:t>
            </a:r>
          </a:p>
          <a:p>
            <a:pPr marL="1515058" lvl="2" indent="-505019">
              <a:lnSpc>
                <a:spcPts val="4912"/>
              </a:lnSpc>
              <a:buFont typeface="Arial"/>
              <a:buChar char="⚬"/>
            </a:pPr>
            <a:r>
              <a:rPr lang="en-US" sz="3508" dirty="0" err="1">
                <a:solidFill>
                  <a:srgbClr val="191824"/>
                </a:solidFill>
                <a:latin typeface="Times New Roman"/>
              </a:rPr>
              <a:t>TfidfVectorizer</a:t>
            </a:r>
            <a:r>
              <a:rPr lang="en-US" sz="3508" dirty="0">
                <a:solidFill>
                  <a:srgbClr val="191824"/>
                </a:solidFill>
                <a:latin typeface="Times New Roman"/>
              </a:rPr>
              <a:t> from scikit-learn .</a:t>
            </a:r>
          </a:p>
          <a:p>
            <a:pPr marL="757529" lvl="1" indent="-378764">
              <a:lnSpc>
                <a:spcPts val="4912"/>
              </a:lnSpc>
              <a:buFont typeface="Arial"/>
              <a:buChar char="•"/>
            </a:pPr>
            <a:r>
              <a:rPr lang="en-US" sz="3508" dirty="0">
                <a:solidFill>
                  <a:srgbClr val="191824"/>
                </a:solidFill>
                <a:latin typeface="Times New Roman Bold"/>
              </a:rPr>
              <a:t>Feature Retrieval</a:t>
            </a:r>
            <a:r>
              <a:rPr lang="en-US" sz="3508" dirty="0">
                <a:solidFill>
                  <a:srgbClr val="191824"/>
                </a:solidFill>
                <a:latin typeface="Times New Roman"/>
              </a:rPr>
              <a:t>:</a:t>
            </a:r>
          </a:p>
          <a:p>
            <a:pPr marL="1515058" lvl="2" indent="-505019">
              <a:lnSpc>
                <a:spcPts val="4912"/>
              </a:lnSpc>
              <a:buFont typeface="Arial"/>
              <a:buChar char="⚬"/>
            </a:pPr>
            <a:r>
              <a:rPr lang="en-US" sz="3508" dirty="0">
                <a:solidFill>
                  <a:srgbClr val="191824"/>
                </a:solidFill>
                <a:latin typeface="Times New Roman"/>
              </a:rPr>
              <a:t>Retrieves the feature names (terms) present in the TF-IDF matrix.</a:t>
            </a:r>
          </a:p>
          <a:p>
            <a:pPr marL="757529" lvl="1" indent="-378764">
              <a:lnSpc>
                <a:spcPts val="4912"/>
              </a:lnSpc>
              <a:buFont typeface="Arial"/>
              <a:buChar char="•"/>
            </a:pPr>
            <a:r>
              <a:rPr lang="en-US" sz="3508" dirty="0">
                <a:solidFill>
                  <a:srgbClr val="191824"/>
                </a:solidFill>
                <a:latin typeface="Times New Roman Bold"/>
              </a:rPr>
              <a:t>Identification of Top Features</a:t>
            </a:r>
            <a:r>
              <a:rPr lang="en-US" sz="3508" dirty="0">
                <a:solidFill>
                  <a:srgbClr val="191824"/>
                </a:solidFill>
                <a:latin typeface="Times New Roman"/>
              </a:rPr>
              <a:t>:</a:t>
            </a:r>
          </a:p>
          <a:p>
            <a:pPr marL="1515058" lvl="2" indent="-505019">
              <a:lnSpc>
                <a:spcPts val="4912"/>
              </a:lnSpc>
              <a:buFont typeface="Arial"/>
              <a:buChar char="⚬"/>
            </a:pPr>
            <a:r>
              <a:rPr lang="en-US" sz="3508" dirty="0">
                <a:solidFill>
                  <a:srgbClr val="191824"/>
                </a:solidFill>
                <a:latin typeface="Times New Roman"/>
              </a:rPr>
              <a:t>Calculates the sum of TF-IDF values for each term across all documents.</a:t>
            </a:r>
          </a:p>
          <a:p>
            <a:pPr marL="1515058" lvl="2" indent="-505019">
              <a:lnSpc>
                <a:spcPts val="4912"/>
              </a:lnSpc>
              <a:buFont typeface="Arial"/>
              <a:buChar char="⚬"/>
            </a:pPr>
            <a:r>
              <a:rPr lang="en-US" sz="3508" dirty="0">
                <a:solidFill>
                  <a:srgbClr val="191824"/>
                </a:solidFill>
                <a:latin typeface="Times New Roman"/>
              </a:rPr>
              <a:t>Identifies the indices of the top 10 features based on these sums.</a:t>
            </a:r>
          </a:p>
          <a:p>
            <a:pPr>
              <a:lnSpc>
                <a:spcPts val="4912"/>
              </a:lnSpc>
            </a:pPr>
            <a:endParaRPr lang="en-US" sz="3508" dirty="0">
              <a:solidFill>
                <a:srgbClr val="191824"/>
              </a:solidFill>
              <a:latin typeface="Times New Roman"/>
            </a:endParaRPr>
          </a:p>
          <a:p>
            <a:pPr>
              <a:lnSpc>
                <a:spcPts val="4912"/>
              </a:lnSpc>
            </a:pPr>
            <a:endParaRPr lang="en-US" sz="3508" dirty="0">
              <a:solidFill>
                <a:srgbClr val="191824"/>
              </a:solidFill>
              <a:latin typeface="Times New Roman"/>
            </a:endParaRPr>
          </a:p>
          <a:p>
            <a:pPr>
              <a:lnSpc>
                <a:spcPts val="4912"/>
              </a:lnSpc>
            </a:pPr>
            <a:endParaRPr lang="en-US" sz="3508" dirty="0">
              <a:solidFill>
                <a:srgbClr val="191824"/>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Freeform 2"/>
          <p:cNvSpPr/>
          <p:nvPr/>
        </p:nvSpPr>
        <p:spPr>
          <a:xfrm>
            <a:off x="429498" y="1093556"/>
            <a:ext cx="6123869" cy="9028907"/>
          </a:xfrm>
          <a:custGeom>
            <a:avLst/>
            <a:gdLst/>
            <a:ahLst/>
            <a:cxnLst/>
            <a:rect l="l" t="t" r="r" b="b"/>
            <a:pathLst>
              <a:path w="6123869" h="9028907">
                <a:moveTo>
                  <a:pt x="0" y="0"/>
                </a:moveTo>
                <a:lnTo>
                  <a:pt x="6123869" y="0"/>
                </a:lnTo>
                <a:lnTo>
                  <a:pt x="6123869" y="9028907"/>
                </a:lnTo>
                <a:lnTo>
                  <a:pt x="0" y="9028907"/>
                </a:lnTo>
                <a:lnTo>
                  <a:pt x="0" y="0"/>
                </a:lnTo>
                <a:close/>
              </a:path>
            </a:pathLst>
          </a:custGeom>
          <a:blipFill>
            <a:blip r:embed="rId2"/>
            <a:stretch>
              <a:fillRect l="-1625" r="-30177" b="-3124"/>
            </a:stretch>
          </a:blipFill>
        </p:spPr>
        <p:txBody>
          <a:bodyPr/>
          <a:lstStyle/>
          <a:p>
            <a:endParaRPr lang="en-US"/>
          </a:p>
        </p:txBody>
      </p:sp>
      <p:sp>
        <p:nvSpPr>
          <p:cNvPr id="3" name="Freeform 3"/>
          <p:cNvSpPr/>
          <p:nvPr/>
        </p:nvSpPr>
        <p:spPr>
          <a:xfrm>
            <a:off x="7155278" y="2758500"/>
            <a:ext cx="10817666" cy="5820088"/>
          </a:xfrm>
          <a:custGeom>
            <a:avLst/>
            <a:gdLst/>
            <a:ahLst/>
            <a:cxnLst/>
            <a:rect l="l" t="t" r="r" b="b"/>
            <a:pathLst>
              <a:path w="10817666" h="5820088">
                <a:moveTo>
                  <a:pt x="0" y="0"/>
                </a:moveTo>
                <a:lnTo>
                  <a:pt x="10817666" y="0"/>
                </a:lnTo>
                <a:lnTo>
                  <a:pt x="10817666" y="5820088"/>
                </a:lnTo>
                <a:lnTo>
                  <a:pt x="0" y="5820088"/>
                </a:lnTo>
                <a:lnTo>
                  <a:pt x="0" y="0"/>
                </a:lnTo>
                <a:close/>
              </a:path>
            </a:pathLst>
          </a:custGeom>
          <a:blipFill>
            <a:blip r:embed="rId3"/>
            <a:stretch>
              <a:fillRect l="-2814" t="-46696" r="-182163" b="-290"/>
            </a:stretch>
          </a:blipFill>
        </p:spPr>
        <p:txBody>
          <a:bodyPr/>
          <a:lstStyle/>
          <a:p>
            <a:endParaRPr lang="en-US"/>
          </a:p>
        </p:txBody>
      </p:sp>
      <p:sp>
        <p:nvSpPr>
          <p:cNvPr id="4" name="TextBox 4"/>
          <p:cNvSpPr txBox="1"/>
          <p:nvPr/>
        </p:nvSpPr>
        <p:spPr>
          <a:xfrm>
            <a:off x="338416" y="206461"/>
            <a:ext cx="1870829"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Code:</a:t>
            </a:r>
          </a:p>
        </p:txBody>
      </p:sp>
      <p:sp>
        <p:nvSpPr>
          <p:cNvPr id="5" name="TextBox 5"/>
          <p:cNvSpPr txBox="1"/>
          <p:nvPr/>
        </p:nvSpPr>
        <p:spPr>
          <a:xfrm>
            <a:off x="7012105" y="141605"/>
            <a:ext cx="2497336" cy="887095"/>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Output: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76800" y="23510"/>
            <a:ext cx="7148535" cy="1458797"/>
          </a:xfrm>
          <a:prstGeom prst="rect">
            <a:avLst/>
          </a:prstGeom>
        </p:spPr>
        <p:txBody>
          <a:bodyPr wrap="square" lIns="0" tIns="0" rIns="0" bIns="0" rtlCol="0" anchor="t">
            <a:spAutoFit/>
          </a:bodyPr>
          <a:lstStyle/>
          <a:p>
            <a:pPr algn="ctr">
              <a:lnSpc>
                <a:spcPts val="12399"/>
              </a:lnSpc>
            </a:pPr>
            <a:r>
              <a:rPr lang="en-US" sz="8856" dirty="0">
                <a:solidFill>
                  <a:srgbClr val="000000"/>
                </a:solidFill>
                <a:latin typeface="Times New Roman Bold"/>
              </a:rPr>
              <a:t>Key Outcomes</a:t>
            </a:r>
          </a:p>
        </p:txBody>
      </p:sp>
      <p:sp>
        <p:nvSpPr>
          <p:cNvPr id="3" name="TextBox 3"/>
          <p:cNvSpPr txBox="1"/>
          <p:nvPr/>
        </p:nvSpPr>
        <p:spPr>
          <a:xfrm>
            <a:off x="516570" y="2318512"/>
            <a:ext cx="17178661" cy="6099383"/>
          </a:xfrm>
          <a:prstGeom prst="rect">
            <a:avLst/>
          </a:prstGeom>
        </p:spPr>
        <p:txBody>
          <a:bodyPr lIns="0" tIns="0" rIns="0" bIns="0" rtlCol="0" anchor="t">
            <a:spAutoFit/>
          </a:bodyPr>
          <a:lstStyle/>
          <a:p>
            <a:pPr marL="618949" lvl="1" indent="-309474">
              <a:lnSpc>
                <a:spcPts val="4013"/>
              </a:lnSpc>
              <a:buFont typeface="Arial"/>
              <a:buChar char="•"/>
            </a:pPr>
            <a:r>
              <a:rPr lang="en-US" sz="2866">
                <a:solidFill>
                  <a:srgbClr val="000000"/>
                </a:solidFill>
                <a:latin typeface="Times New Roman Bold"/>
              </a:rPr>
              <a:t>Term Importance</a:t>
            </a:r>
            <a:r>
              <a:rPr lang="en-US" sz="2866">
                <a:solidFill>
                  <a:srgbClr val="000000"/>
                </a:solidFill>
                <a:latin typeface="Times New Roman"/>
              </a:rPr>
              <a:t>:</a:t>
            </a:r>
          </a:p>
          <a:p>
            <a:pPr marL="1237897" lvl="2" indent="-412632">
              <a:lnSpc>
                <a:spcPts val="4013"/>
              </a:lnSpc>
              <a:buFont typeface="Arial"/>
              <a:buChar char="⚬"/>
            </a:pPr>
            <a:r>
              <a:rPr lang="en-US" sz="2866">
                <a:solidFill>
                  <a:srgbClr val="000000"/>
                </a:solidFill>
                <a:latin typeface="Times New Roman"/>
              </a:rPr>
              <a:t>Higher TF-IDF: A higher value indicates that the term is more important in that document relative to the entire corpus.</a:t>
            </a:r>
          </a:p>
          <a:p>
            <a:pPr marL="618949" lvl="1" indent="-309474">
              <a:lnSpc>
                <a:spcPts val="4013"/>
              </a:lnSpc>
              <a:buFont typeface="Arial"/>
              <a:buChar char="•"/>
            </a:pPr>
            <a:r>
              <a:rPr lang="en-US" sz="2866">
                <a:solidFill>
                  <a:srgbClr val="000000"/>
                </a:solidFill>
                <a:latin typeface="Times New Roman Bold"/>
              </a:rPr>
              <a:t>Top Keywords</a:t>
            </a:r>
            <a:r>
              <a:rPr lang="en-US" sz="2866">
                <a:solidFill>
                  <a:srgbClr val="000000"/>
                </a:solidFill>
                <a:latin typeface="Times New Roman"/>
              </a:rPr>
              <a:t>:</a:t>
            </a:r>
          </a:p>
          <a:p>
            <a:pPr marL="1237897" lvl="2" indent="-412632">
              <a:lnSpc>
                <a:spcPts val="4013"/>
              </a:lnSpc>
              <a:buFont typeface="Arial"/>
              <a:buChar char="⚬"/>
            </a:pPr>
            <a:r>
              <a:rPr lang="en-US" sz="2866">
                <a:solidFill>
                  <a:srgbClr val="000000"/>
                </a:solidFill>
                <a:latin typeface="Times New Roman"/>
              </a:rPr>
              <a:t>Keyword Importance: These top terms are considered the most important keywords in the corpus..</a:t>
            </a:r>
          </a:p>
          <a:p>
            <a:pPr marL="618949" lvl="1" indent="-309474">
              <a:lnSpc>
                <a:spcPts val="4013"/>
              </a:lnSpc>
              <a:buFont typeface="Arial"/>
              <a:buChar char="•"/>
            </a:pPr>
            <a:r>
              <a:rPr lang="en-US" sz="2866">
                <a:solidFill>
                  <a:srgbClr val="000000"/>
                </a:solidFill>
                <a:latin typeface="Times New Roman Bold"/>
              </a:rPr>
              <a:t>Thresholds and Filters</a:t>
            </a:r>
            <a:r>
              <a:rPr lang="en-US" sz="2866">
                <a:solidFill>
                  <a:srgbClr val="000000"/>
                </a:solidFill>
                <a:latin typeface="Times New Roman"/>
              </a:rPr>
              <a:t>:</a:t>
            </a:r>
          </a:p>
          <a:p>
            <a:pPr marL="1237897" lvl="2" indent="-412632">
              <a:lnSpc>
                <a:spcPts val="4013"/>
              </a:lnSpc>
              <a:buFont typeface="Arial"/>
              <a:buChar char="⚬"/>
            </a:pPr>
            <a:r>
              <a:rPr lang="en-US" sz="2866">
                <a:solidFill>
                  <a:srgbClr val="000000"/>
                </a:solidFill>
                <a:latin typeface="Times New Roman"/>
              </a:rPr>
              <a:t>Setting Thresholds: You can set thresholds to filter out terms with low TF-IDF values, focusing on the most significant terms.</a:t>
            </a:r>
          </a:p>
          <a:p>
            <a:pPr marL="1237897" lvl="2" indent="-412632">
              <a:lnSpc>
                <a:spcPts val="4013"/>
              </a:lnSpc>
              <a:buFont typeface="Arial"/>
              <a:buChar char="⚬"/>
            </a:pPr>
            <a:r>
              <a:rPr lang="en-US" sz="2866">
                <a:solidFill>
                  <a:srgbClr val="000000"/>
                </a:solidFill>
                <a:latin typeface="Times New Roman"/>
              </a:rPr>
              <a:t>Customized Analysis: Helps in customizing the analysis based on your specific criteria and objectives.</a:t>
            </a:r>
          </a:p>
          <a:p>
            <a:pPr marL="618949" lvl="1" indent="-309474">
              <a:lnSpc>
                <a:spcPts val="4013"/>
              </a:lnSpc>
              <a:buFont typeface="Arial"/>
              <a:buChar char="•"/>
            </a:pPr>
            <a:r>
              <a:rPr lang="en-US" sz="2866">
                <a:solidFill>
                  <a:srgbClr val="000000"/>
                </a:solidFill>
                <a:latin typeface="Times New Roman Bold"/>
              </a:rPr>
              <a:t>Application</a:t>
            </a:r>
            <a:r>
              <a:rPr lang="en-US" sz="2866">
                <a:solidFill>
                  <a:srgbClr val="000000"/>
                </a:solidFill>
                <a:latin typeface="Times New Roman"/>
              </a:rPr>
              <a:t>: Information Retrieval (Search Engines), Content Recommendations.</a:t>
            </a:r>
          </a:p>
          <a:p>
            <a:pPr>
              <a:lnSpc>
                <a:spcPts val="4013"/>
              </a:lnSpc>
            </a:pPr>
            <a:endParaRPr lang="en-US" sz="2866">
              <a:solidFill>
                <a:srgbClr val="000000"/>
              </a:solidFill>
              <a:latin typeface="Times New Roman"/>
            </a:endParaRPr>
          </a:p>
          <a:p>
            <a:pPr>
              <a:lnSpc>
                <a:spcPts val="4013"/>
              </a:lnSpc>
            </a:pPr>
            <a:endParaRPr lang="en-US" sz="2866">
              <a:solidFill>
                <a:srgbClr val="000000"/>
              </a:solid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1419" y="3826346"/>
            <a:ext cx="5518521" cy="3804108"/>
          </a:xfrm>
          <a:custGeom>
            <a:avLst/>
            <a:gdLst/>
            <a:ahLst/>
            <a:cxnLst/>
            <a:rect l="l" t="t" r="r" b="b"/>
            <a:pathLst>
              <a:path w="5518521" h="3804108">
                <a:moveTo>
                  <a:pt x="0" y="0"/>
                </a:moveTo>
                <a:lnTo>
                  <a:pt x="5518520" y="0"/>
                </a:lnTo>
                <a:lnTo>
                  <a:pt x="5518520" y="3804108"/>
                </a:lnTo>
                <a:lnTo>
                  <a:pt x="0" y="3804108"/>
                </a:lnTo>
                <a:lnTo>
                  <a:pt x="0" y="0"/>
                </a:lnTo>
                <a:close/>
              </a:path>
            </a:pathLst>
          </a:custGeom>
          <a:blipFill>
            <a:blip r:embed="rId2"/>
            <a:stretch>
              <a:fillRect l="-23816" t="-1356" r="-24346" b="-19410"/>
            </a:stretch>
          </a:blipFill>
        </p:spPr>
        <p:txBody>
          <a:bodyPr/>
          <a:lstStyle/>
          <a:p>
            <a:endParaRPr lang="en-US"/>
          </a:p>
        </p:txBody>
      </p:sp>
      <p:sp>
        <p:nvSpPr>
          <p:cNvPr id="3" name="TextBox 3"/>
          <p:cNvSpPr txBox="1"/>
          <p:nvPr/>
        </p:nvSpPr>
        <p:spPr>
          <a:xfrm>
            <a:off x="3467100" y="1527582"/>
            <a:ext cx="11353800" cy="1212850"/>
          </a:xfrm>
          <a:prstGeom prst="rect">
            <a:avLst/>
          </a:prstGeom>
        </p:spPr>
        <p:txBody>
          <a:bodyPr wrap="square" lIns="0" tIns="0" rIns="0" bIns="0" rtlCol="0" anchor="t">
            <a:spAutoFit/>
          </a:bodyPr>
          <a:lstStyle/>
          <a:p>
            <a:pPr>
              <a:lnSpc>
                <a:spcPts val="9349"/>
              </a:lnSpc>
            </a:pPr>
            <a:r>
              <a:rPr lang="en-US" sz="8499" dirty="0">
                <a:solidFill>
                  <a:srgbClr val="000000"/>
                </a:solidFill>
                <a:latin typeface="HK Grotesk Bold"/>
              </a:rPr>
              <a:t>SENTIMENT ANALYSIS</a:t>
            </a:r>
          </a:p>
        </p:txBody>
      </p:sp>
      <p:sp>
        <p:nvSpPr>
          <p:cNvPr id="4" name="TextBox 4"/>
          <p:cNvSpPr txBox="1"/>
          <p:nvPr/>
        </p:nvSpPr>
        <p:spPr>
          <a:xfrm>
            <a:off x="1028700" y="1019175"/>
            <a:ext cx="1273705" cy="390297"/>
          </a:xfrm>
          <a:prstGeom prst="rect">
            <a:avLst/>
          </a:prstGeom>
        </p:spPr>
        <p:txBody>
          <a:bodyPr lIns="0" tIns="0" rIns="0" bIns="0" rtlCol="0" anchor="t">
            <a:spAutoFit/>
          </a:bodyPr>
          <a:lstStyle/>
          <a:p>
            <a:pPr>
              <a:lnSpc>
                <a:spcPts val="3000"/>
              </a:lnSpc>
            </a:pPr>
            <a:r>
              <a:rPr lang="en-US" sz="2500">
                <a:solidFill>
                  <a:srgbClr val="FFFFFF"/>
                </a:solidFill>
                <a:latin typeface="HK Grotesk Medium"/>
              </a:rPr>
              <a:t>03</a:t>
            </a:r>
          </a:p>
        </p:txBody>
      </p:sp>
      <p:sp>
        <p:nvSpPr>
          <p:cNvPr id="5" name="TextBox 5"/>
          <p:cNvSpPr txBox="1"/>
          <p:nvPr/>
        </p:nvSpPr>
        <p:spPr>
          <a:xfrm>
            <a:off x="6318633" y="3685605"/>
            <a:ext cx="11275374" cy="1417320"/>
          </a:xfrm>
          <a:prstGeom prst="rect">
            <a:avLst/>
          </a:prstGeom>
        </p:spPr>
        <p:txBody>
          <a:bodyPr lIns="0" tIns="0" rIns="0" bIns="0" rtlCol="0" anchor="t">
            <a:spAutoFit/>
          </a:bodyPr>
          <a:lstStyle/>
          <a:p>
            <a:pPr>
              <a:lnSpc>
                <a:spcPts val="3780"/>
              </a:lnSpc>
              <a:spcBef>
                <a:spcPct val="0"/>
              </a:spcBef>
            </a:pPr>
            <a:r>
              <a:rPr lang="en-US" sz="2700" dirty="0">
                <a:solidFill>
                  <a:srgbClr val="000000"/>
                </a:solidFill>
                <a:latin typeface="Canva Sans Bold"/>
              </a:rPr>
              <a:t>Sentiment analysis is the automated process of gauging opinions and emotions expressed in text to determine if they are positive, negative, or neutral.</a:t>
            </a:r>
          </a:p>
        </p:txBody>
      </p:sp>
      <p:sp>
        <p:nvSpPr>
          <p:cNvPr id="6" name="TextBox 6"/>
          <p:cNvSpPr txBox="1"/>
          <p:nvPr/>
        </p:nvSpPr>
        <p:spPr>
          <a:xfrm>
            <a:off x="6248401" y="2739455"/>
            <a:ext cx="7040226" cy="679450"/>
          </a:xfrm>
          <a:prstGeom prst="rect">
            <a:avLst/>
          </a:prstGeom>
        </p:spPr>
        <p:txBody>
          <a:bodyPr wrap="square" lIns="0" tIns="0" rIns="0" bIns="0" rtlCol="0" anchor="t">
            <a:spAutoFit/>
          </a:bodyPr>
          <a:lstStyle/>
          <a:p>
            <a:pPr algn="ctr">
              <a:lnSpc>
                <a:spcPts val="5599"/>
              </a:lnSpc>
              <a:spcBef>
                <a:spcPct val="0"/>
              </a:spcBef>
            </a:pPr>
            <a:r>
              <a:rPr lang="en-US" sz="3999" dirty="0">
                <a:solidFill>
                  <a:srgbClr val="000000"/>
                </a:solidFill>
                <a:latin typeface="Canva Sans Bold"/>
              </a:rPr>
              <a:t>What is Sentiment Analysis?</a:t>
            </a:r>
          </a:p>
        </p:txBody>
      </p:sp>
      <p:sp>
        <p:nvSpPr>
          <p:cNvPr id="7" name="TextBox 7"/>
          <p:cNvSpPr txBox="1"/>
          <p:nvPr/>
        </p:nvSpPr>
        <p:spPr>
          <a:xfrm>
            <a:off x="6318633" y="5350575"/>
            <a:ext cx="6719218" cy="6794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Canva Sans Bold"/>
              </a:rPr>
              <a:t>Uses of Sentiment Analysis</a:t>
            </a:r>
          </a:p>
        </p:txBody>
      </p:sp>
      <p:sp>
        <p:nvSpPr>
          <p:cNvPr id="8" name="TextBox 8"/>
          <p:cNvSpPr txBox="1"/>
          <p:nvPr/>
        </p:nvSpPr>
        <p:spPr>
          <a:xfrm>
            <a:off x="6318633" y="6295656"/>
            <a:ext cx="11275374" cy="3322320"/>
          </a:xfrm>
          <a:prstGeom prst="rect">
            <a:avLst/>
          </a:prstGeom>
        </p:spPr>
        <p:txBody>
          <a:bodyPr lIns="0" tIns="0" rIns="0" bIns="0" rtlCol="0" anchor="t">
            <a:spAutoFit/>
          </a:bodyPr>
          <a:lstStyle/>
          <a:p>
            <a:pPr>
              <a:lnSpc>
                <a:spcPts val="3780"/>
              </a:lnSpc>
            </a:pPr>
            <a:r>
              <a:rPr lang="en-US" sz="2700">
                <a:solidFill>
                  <a:srgbClr val="000000"/>
                </a:solidFill>
                <a:latin typeface="Canva Sans Bold"/>
              </a:rPr>
              <a:t>Opinion Insights</a:t>
            </a:r>
          </a:p>
          <a:p>
            <a:pPr>
              <a:lnSpc>
                <a:spcPts val="3780"/>
              </a:lnSpc>
            </a:pPr>
            <a:r>
              <a:rPr lang="en-US" sz="2700">
                <a:solidFill>
                  <a:srgbClr val="000000"/>
                </a:solidFill>
                <a:latin typeface="Canva Sans Bold"/>
              </a:rPr>
              <a:t>Community Engagement</a:t>
            </a:r>
          </a:p>
          <a:p>
            <a:pPr>
              <a:lnSpc>
                <a:spcPts val="3780"/>
              </a:lnSpc>
            </a:pPr>
            <a:r>
              <a:rPr lang="en-US" sz="2700">
                <a:solidFill>
                  <a:srgbClr val="000000"/>
                </a:solidFill>
                <a:latin typeface="Canva Sans Bold"/>
              </a:rPr>
              <a:t>Sentiment Trends</a:t>
            </a:r>
          </a:p>
          <a:p>
            <a:pPr>
              <a:lnSpc>
                <a:spcPts val="3780"/>
              </a:lnSpc>
            </a:pPr>
            <a:r>
              <a:rPr lang="en-US" sz="2700">
                <a:solidFill>
                  <a:srgbClr val="000000"/>
                </a:solidFill>
                <a:latin typeface="Canva Sans Bold"/>
              </a:rPr>
              <a:t>Decision Support</a:t>
            </a:r>
          </a:p>
          <a:p>
            <a:pPr>
              <a:lnSpc>
                <a:spcPts val="3780"/>
              </a:lnSpc>
            </a:pPr>
            <a:r>
              <a:rPr lang="en-US" sz="2700">
                <a:solidFill>
                  <a:srgbClr val="000000"/>
                </a:solidFill>
                <a:latin typeface="Canva Sans Bold"/>
              </a:rPr>
              <a:t>Brand Perception</a:t>
            </a:r>
          </a:p>
          <a:p>
            <a:pPr>
              <a:lnSpc>
                <a:spcPts val="3780"/>
              </a:lnSpc>
            </a:pPr>
            <a:r>
              <a:rPr lang="en-US" sz="2700">
                <a:solidFill>
                  <a:srgbClr val="000000"/>
                </a:solidFill>
                <a:latin typeface="Canva Sans Bold"/>
              </a:rPr>
              <a:t>Issue Awareness</a:t>
            </a:r>
          </a:p>
          <a:p>
            <a:pPr>
              <a:lnSpc>
                <a:spcPts val="3780"/>
              </a:lnSpc>
              <a:spcBef>
                <a:spcPct val="0"/>
              </a:spcBef>
            </a:pPr>
            <a:endParaRPr lang="en-US" sz="2700">
              <a:solidFill>
                <a:srgbClr val="000000"/>
              </a:solidFill>
              <a:latin typeface="Canva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916</Words>
  <Application>Microsoft Office PowerPoint</Application>
  <PresentationFormat>Custom</PresentationFormat>
  <Paragraphs>116</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HK Grotesk Bold</vt:lpstr>
      <vt:lpstr>Times New Roman</vt:lpstr>
      <vt:lpstr>Times New Roman Medium</vt:lpstr>
      <vt:lpstr>HK Grotesk Medium</vt:lpstr>
      <vt:lpstr>Times New Roman Bold</vt:lpstr>
      <vt:lpstr>Calibri</vt:lpstr>
      <vt:lpstr>Arial</vt:lpstr>
      <vt:lpstr>Canva Sans Bold</vt:lpstr>
      <vt:lpstr>HK Grotesk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SMDM Project</dc:title>
  <cp:lastModifiedBy>Yogesh Sanjay Patil</cp:lastModifiedBy>
  <cp:revision>2</cp:revision>
  <dcterms:created xsi:type="dcterms:W3CDTF">2006-08-16T00:00:00Z</dcterms:created>
  <dcterms:modified xsi:type="dcterms:W3CDTF">2023-12-15T23:29:29Z</dcterms:modified>
  <dc:identifier>DAF2V_aLyic</dc:identifier>
</cp:coreProperties>
</file>